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6" r:id="rId2"/>
    <p:sldId id="257" r:id="rId3"/>
    <p:sldId id="835" r:id="rId4"/>
    <p:sldId id="832" r:id="rId5"/>
    <p:sldId id="794" r:id="rId6"/>
    <p:sldId id="279" r:id="rId7"/>
    <p:sldId id="707" r:id="rId8"/>
    <p:sldId id="273" r:id="rId9"/>
    <p:sldId id="265" r:id="rId10"/>
    <p:sldId id="708" r:id="rId11"/>
    <p:sldId id="260" r:id="rId12"/>
    <p:sldId id="710" r:id="rId13"/>
    <p:sldId id="830" r:id="rId14"/>
    <p:sldId id="831" r:id="rId15"/>
    <p:sldId id="711" r:id="rId16"/>
    <p:sldId id="714" r:id="rId17"/>
    <p:sldId id="715" r:id="rId18"/>
    <p:sldId id="834" r:id="rId19"/>
    <p:sldId id="712" r:id="rId20"/>
    <p:sldId id="278" r:id="rId21"/>
    <p:sldId id="718" r:id="rId22"/>
    <p:sldId id="721" r:id="rId23"/>
    <p:sldId id="836" r:id="rId24"/>
    <p:sldId id="722" r:id="rId25"/>
    <p:sldId id="723" r:id="rId26"/>
    <p:sldId id="724" r:id="rId27"/>
    <p:sldId id="725" r:id="rId28"/>
    <p:sldId id="634" r:id="rId29"/>
    <p:sldId id="636" r:id="rId30"/>
    <p:sldId id="829" r:id="rId3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572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9144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716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8288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0592"/>
    <a:srgbClr val="4A04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73"/>
    <p:restoredTop sz="74247"/>
  </p:normalViewPr>
  <p:slideViewPr>
    <p:cSldViewPr snapToGrid="0">
      <p:cViewPr varScale="1">
        <p:scale>
          <a:sx n="79" d="100"/>
          <a:sy n="79" d="100"/>
        </p:scale>
        <p:origin x="117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5" d="100"/>
        <a:sy n="13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13ED7A-E0CC-A14D-8702-3DBB30C4345D}" type="datetimeFigureOut">
              <a:rPr lang="en-US" smtClean="0"/>
              <a:t>2/12/25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12B09-6666-2149-A7EC-89A035875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11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65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HBO Max example </a:t>
            </a:r>
            <a:r>
              <a:rPr lang="en-US" dirty="0"/>
              <a:t>– looking at what are the qualities of customers who drop - churn</a:t>
            </a:r>
          </a:p>
          <a:p>
            <a:endParaRPr lang="en-US" dirty="0"/>
          </a:p>
          <a:p>
            <a:r>
              <a:rPr lang="en-US" dirty="0"/>
              <a:t>15k minutes of watching in a week…does this make sense? </a:t>
            </a:r>
          </a:p>
          <a:p>
            <a:r>
              <a:rPr lang="en-US" dirty="0"/>
              <a:t>There are less than that, but maybe multiple devices…so we figured ok, </a:t>
            </a:r>
          </a:p>
          <a:p>
            <a:r>
              <a:rPr lang="en-US" dirty="0"/>
              <a:t>But device times out after a certain time…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does the distribution look like? </a:t>
            </a:r>
          </a:p>
          <a:p>
            <a:r>
              <a:rPr lang="en-US" dirty="0"/>
              <a:t>Even flat with long tail vs</a:t>
            </a:r>
          </a:p>
          <a:p>
            <a:r>
              <a:rPr lang="en-US" dirty="0"/>
              <a:t>Distribution with a spike at 15k</a:t>
            </a:r>
          </a:p>
          <a:p>
            <a:r>
              <a:rPr lang="en-US" dirty="0"/>
              <a:t>Vs one big case at 15k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5428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most of your time is spent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72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not want to “memorize” patterns from the training data…</a:t>
            </a:r>
          </a:p>
          <a:p>
            <a:endParaRPr lang="en-US" dirty="0"/>
          </a:p>
          <a:p>
            <a:r>
              <a:rPr lang="en-US" dirty="0"/>
              <a:t>People who live at 50 Olmstead road in Morristown </a:t>
            </a:r>
            <a:r>
              <a:rPr lang="en-US" dirty="0" err="1"/>
              <a:t>nj</a:t>
            </a:r>
            <a:r>
              <a:rPr lang="en-US" dirty="0"/>
              <a:t> like the </a:t>
            </a:r>
            <a:r>
              <a:rPr lang="en-US" dirty="0" err="1"/>
              <a:t>yankees</a:t>
            </a:r>
            <a:r>
              <a:rPr lang="en-US" dirty="0"/>
              <a:t>.  That is not </a:t>
            </a:r>
            <a:r>
              <a:rPr lang="en-US" dirty="0" err="1"/>
              <a:t>actionalble</a:t>
            </a:r>
            <a:r>
              <a:rPr lang="en-US" dirty="0"/>
              <a:t>!  It is overfitting, it is memorizing.  </a:t>
            </a:r>
          </a:p>
          <a:p>
            <a:r>
              <a:rPr lang="en-US" dirty="0"/>
              <a:t>How does that manifest itself</a:t>
            </a:r>
          </a:p>
          <a:p>
            <a:endParaRPr lang="en-US" dirty="0"/>
          </a:p>
          <a:p>
            <a:r>
              <a:rPr lang="en-US" dirty="0"/>
              <a:t>you can always make the training data look good if you want it to.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2502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en-US" dirty="0" err="1"/>
              <a:t>dta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4067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most people think of when they think of DS…</a:t>
            </a:r>
          </a:p>
          <a:p>
            <a:endParaRPr lang="en-US" dirty="0"/>
          </a:p>
          <a:p>
            <a:r>
              <a:rPr lang="en-US" dirty="0"/>
              <a:t>Really just a function to take inputs and create outputs. A lot more goes in but that is basic. </a:t>
            </a:r>
          </a:p>
          <a:p>
            <a:endParaRPr lang="en-US" dirty="0"/>
          </a:p>
          <a:p>
            <a:r>
              <a:rPr lang="en-US" dirty="0"/>
              <a:t>Its a function to create a function!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2577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1846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???What do you know?</a:t>
            </a:r>
          </a:p>
          <a:p>
            <a:r>
              <a:rPr lang="en-US" dirty="0"/>
              <a:t>RMSE/MAE</a:t>
            </a:r>
          </a:p>
          <a:p>
            <a:r>
              <a:rPr lang="en-US" dirty="0"/>
              <a:t>Accuracy</a:t>
            </a:r>
          </a:p>
          <a:p>
            <a:r>
              <a:rPr lang="en-US" dirty="0"/>
              <a:t>ROC curves</a:t>
            </a:r>
          </a:p>
          <a:p>
            <a:r>
              <a:rPr lang="en-US" dirty="0"/>
              <a:t>(note these are all calculated on already collected data and might be different once deployed)</a:t>
            </a:r>
          </a:p>
          <a:p>
            <a:endParaRPr lang="en-US" dirty="0"/>
          </a:p>
          <a:p>
            <a:r>
              <a:rPr lang="en-US" dirty="0"/>
              <a:t>Does your evaluation metric tie to a business success? </a:t>
            </a:r>
          </a:p>
          <a:p>
            <a:r>
              <a:rPr lang="en-US" dirty="0"/>
              <a:t>Back to Churn – does the goal of the metric mean we have a valuable model. </a:t>
            </a:r>
          </a:p>
          <a:p>
            <a:endParaRPr lang="en-US" dirty="0"/>
          </a:p>
          <a:p>
            <a:r>
              <a:rPr lang="en-US" dirty="0"/>
              <a:t>Recommender systems…great! I can give people movies they like!  </a:t>
            </a:r>
          </a:p>
          <a:p>
            <a:endParaRPr lang="en-US" dirty="0"/>
          </a:p>
          <a:p>
            <a:r>
              <a:rPr lang="en-US" dirty="0"/>
              <a:t>Movie gross…can I predict movie grosses</a:t>
            </a:r>
          </a:p>
          <a:p>
            <a:endParaRPr lang="en-US" dirty="0"/>
          </a:p>
          <a:p>
            <a:r>
              <a:rPr lang="en-US" dirty="0"/>
              <a:t>- short term benefit for long term loss</a:t>
            </a:r>
          </a:p>
          <a:p>
            <a:r>
              <a:rPr lang="en-US" dirty="0"/>
              <a:t>- benefit to one team but not to the company as a whole</a:t>
            </a:r>
          </a:p>
          <a:p>
            <a:r>
              <a:rPr lang="en-US" dirty="0"/>
              <a:t>- or a blind spot leads to bias in deployment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3168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Facial Recognition, voice recognition</a:t>
            </a:r>
          </a:p>
          <a:p>
            <a:r>
              <a:rPr lang="en-US" dirty="0"/>
              <a:t>Algorithms for sentencing (COMPASS) </a:t>
            </a:r>
          </a:p>
          <a:p>
            <a:r>
              <a:rPr lang="en-US" dirty="0"/>
              <a:t>Credit decisions…</a:t>
            </a:r>
          </a:p>
          <a:p>
            <a:r>
              <a:rPr lang="en-US" dirty="0"/>
              <a:t>Google Gemini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768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067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Deployment issues : lets say I have a model for Walmart to give someone an ad…where is this model run?  Is it run at the time of the customer logs on?  Or offline? How complex is the </a:t>
            </a:r>
            <a:r>
              <a:rPr lang="en-US" dirty="0" err="1"/>
              <a:t>moel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Have them go through what happens when the DS team comes up with a good model…we can improve engagement.  Marketing team comes up with a good model, but there are a lot of steps to get approved. </a:t>
            </a:r>
          </a:p>
          <a:p>
            <a:endParaRPr lang="en-US" dirty="0"/>
          </a:p>
          <a:p>
            <a:r>
              <a:rPr lang="en-US" dirty="0"/>
              <a:t>Requires teams to work well together, subject matter expertise on both sides!  That is why having a range of knowledge from CS to stat is important! </a:t>
            </a:r>
          </a:p>
          <a:p>
            <a:endParaRPr lang="en-US" dirty="0"/>
          </a:p>
          <a:p>
            <a:r>
              <a:rPr lang="en-US" dirty="0"/>
              <a:t>Typically it is a scoring algorithm that gets deployed</a:t>
            </a:r>
          </a:p>
          <a:p>
            <a:r>
              <a:rPr lang="en-US" dirty="0"/>
              <a:t>In some cases the ML is deployed in the network – for example new ad campaign can learn who is clicking early, and then automatically find more of those types.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248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“Data science is just statistics with better marketing”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unknown</a:t>
            </a:r>
          </a:p>
          <a:p>
            <a:endParaRPr lang="en-US" dirty="0"/>
          </a:p>
          <a:p>
            <a:r>
              <a:rPr lang="en-US" dirty="0"/>
              <a:t>Pros and cons to these two takes:</a:t>
            </a:r>
          </a:p>
          <a:p>
            <a:pPr marL="171450" indent="-171450">
              <a:buFontTx/>
              <a:buChar char="-"/>
            </a:pPr>
            <a:r>
              <a:rPr lang="en-US" dirty="0"/>
              <a:t>Sometimes rigor is really important – medical testing, etc. </a:t>
            </a:r>
          </a:p>
          <a:p>
            <a:pPr marL="171450" indent="-171450">
              <a:buFontTx/>
              <a:buChar char="-"/>
            </a:pPr>
            <a:r>
              <a:rPr lang="en-US" dirty="0"/>
              <a:t>Depends on the situation. </a:t>
            </a:r>
          </a:p>
          <a:p>
            <a:endParaRPr lang="en-US" dirty="0"/>
          </a:p>
          <a:p>
            <a:pPr marL="0" algn="l" rtl="0" eaLnBrk="1" fontAlgn="t" latinLnBrk="0" hangingPunct="1"/>
            <a:r>
              <a:rPr lang="en-US" sz="1800" b="0" i="0" u="none" strike="noStrike" kern="1200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Distribution focused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/>
            <a:r>
              <a:rPr lang="en-US" sz="1800" b="1" i="0" u="none" strike="noStrike" kern="1200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focused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/>
            <a:r>
              <a:rPr lang="en-US" sz="1800" b="0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Focused on models for understanding variable relationships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/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Focused on algorithms for prediction</a:t>
            </a:r>
            <a:endParaRPr lang="en-US" sz="1800" b="1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/>
            <a:r>
              <a:rPr lang="en-US" sz="1800" b="0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Relatively small, clean data sets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/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Real-world, large, messy data</a:t>
            </a:r>
            <a:endParaRPr lang="en-US" sz="1800" b="1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/>
            <a:r>
              <a:rPr lang="en-US" sz="1800" b="0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Used for scientific understanding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/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Used in business production systems</a:t>
            </a:r>
            <a:endParaRPr lang="en-US" sz="1800" b="1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/>
            <a:r>
              <a:rPr lang="en-US" sz="1800" b="0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Starts with hypotheses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/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Can be exploratory</a:t>
            </a:r>
            <a:endParaRPr lang="en-US" sz="1800" b="1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/>
            <a:r>
              <a:rPr lang="en-US" sz="1800" b="0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Obsessed with significance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/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¯\_(</a:t>
            </a:r>
            <a:r>
              <a:rPr lang="ja-JP" sz="1800" b="1" i="0" u="none" strike="noStrike" kern="120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ツ</a:t>
            </a:r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)_/¯</a:t>
            </a:r>
            <a:endParaRPr lang="en-US" sz="1800" b="1" i="0" u="none" strike="noStrike" dirty="0"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700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many focus on algorithm…but much much more</a:t>
            </a:r>
          </a:p>
          <a:p>
            <a:endParaRPr lang="en-US" dirty="0"/>
          </a:p>
          <a:p>
            <a:r>
              <a:rPr lang="en-US" dirty="0"/>
              <a:t>Must come back to Bus Und!!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9072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through the steps…big problem, small problem…does solving the small problem impact the big problem?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Data – what are the most important things that might impact churn?  </a:t>
            </a:r>
          </a:p>
          <a:p>
            <a:endParaRPr lang="en-US" dirty="0"/>
          </a:p>
          <a:p>
            <a:r>
              <a:rPr lang="en-US" dirty="0"/>
              <a:t>WHAT data would you </a:t>
            </a:r>
            <a:r>
              <a:rPr lang="en-US" dirty="0" err="1"/>
              <a:t>aslk</a:t>
            </a:r>
            <a:r>
              <a:rPr lang="en-US" dirty="0"/>
              <a:t> for – on whom (e.g. only those that left at end of contract?) First Contract? </a:t>
            </a:r>
          </a:p>
          <a:p>
            <a:r>
              <a:rPr lang="en-US" dirty="0"/>
              <a:t>How do you know who left?  What does it mean to cancel? </a:t>
            </a:r>
          </a:p>
          <a:p>
            <a:endParaRPr lang="en-US" dirty="0"/>
          </a:p>
          <a:p>
            <a:r>
              <a:rPr lang="en-US" dirty="0"/>
              <a:t>How far back do you go?</a:t>
            </a:r>
          </a:p>
          <a:p>
            <a:endParaRPr lang="en-US" dirty="0"/>
          </a:p>
          <a:p>
            <a:r>
              <a:rPr lang="en-US" dirty="0"/>
              <a:t>Model – Control data?  </a:t>
            </a:r>
          </a:p>
          <a:p>
            <a:r>
              <a:rPr lang="en-US" dirty="0"/>
              <a:t>what are you training your data on…</a:t>
            </a:r>
          </a:p>
          <a:p>
            <a:endParaRPr lang="en-US" dirty="0"/>
          </a:p>
          <a:p>
            <a:r>
              <a:rPr lang="en-US" dirty="0"/>
              <a:t>Evaluation: what is success?  Evaluation before deployment?</a:t>
            </a:r>
          </a:p>
          <a:p>
            <a:r>
              <a:rPr lang="en-US" dirty="0"/>
              <a:t>What about after deployment?  Early stopping? </a:t>
            </a:r>
          </a:p>
          <a:p>
            <a:r>
              <a:rPr lang="en-US" dirty="0"/>
              <a:t>What is baseline?</a:t>
            </a:r>
          </a:p>
          <a:p>
            <a:endParaRPr lang="en-US" dirty="0"/>
          </a:p>
          <a:p>
            <a:r>
              <a:rPr lang="en-US" dirty="0"/>
              <a:t>How do you turn probabilities into deployed action?</a:t>
            </a:r>
          </a:p>
          <a:p>
            <a:endParaRPr lang="en-US" dirty="0"/>
          </a:p>
          <a:p>
            <a:r>
              <a:rPr lang="en-US" dirty="0"/>
              <a:t>How do you evaluate probabilities? You never observe them?  How do you know if it is correct? </a:t>
            </a:r>
          </a:p>
          <a:p>
            <a:endParaRPr lang="en-US" dirty="0"/>
          </a:p>
          <a:p>
            <a:r>
              <a:rPr lang="en-US" dirty="0"/>
              <a:t>Is it just a threshold?   what do you do if the customer is high risk but is already under contract?  what if a customer is low risk but very valuable?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075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way of saying the same thing</a:t>
            </a:r>
          </a:p>
          <a:p>
            <a:endParaRPr lang="en-US" dirty="0"/>
          </a:p>
          <a:p>
            <a:r>
              <a:rPr lang="en-US" dirty="0"/>
              <a:t>Note – can add re-</a:t>
            </a:r>
            <a:r>
              <a:rPr lang="en-US" dirty="0" err="1"/>
              <a:t>inforcement</a:t>
            </a:r>
            <a:r>
              <a:rPr lang="en-US" dirty="0"/>
              <a:t> </a:t>
            </a:r>
            <a:r>
              <a:rPr lang="en-US" dirty="0" err="1"/>
              <a:t>mearning</a:t>
            </a:r>
            <a:r>
              <a:rPr lang="en-US" dirty="0"/>
              <a:t> here.  You update the model as you get input/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640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 factor could be like a customer segmentation model:</a:t>
            </a:r>
          </a:p>
          <a:p>
            <a:endParaRPr lang="en-US" dirty="0"/>
          </a:p>
          <a:p>
            <a:r>
              <a:rPr lang="en-US" dirty="0"/>
              <a:t>Hi value - </a:t>
            </a:r>
          </a:p>
          <a:p>
            <a:r>
              <a:rPr lang="en-US" dirty="0"/>
              <a:t>Lo value</a:t>
            </a:r>
          </a:p>
          <a:p>
            <a:r>
              <a:rPr lang="en-US" dirty="0"/>
              <a:t>Frequent purchaser</a:t>
            </a:r>
          </a:p>
          <a:p>
            <a:endParaRPr lang="en-US" dirty="0"/>
          </a:p>
          <a:p>
            <a:r>
              <a:rPr lang="en-US" dirty="0"/>
              <a:t>Don’t take this too seriously</a:t>
            </a:r>
          </a:p>
          <a:p>
            <a:endParaRPr lang="en-US" dirty="0"/>
          </a:p>
          <a:p>
            <a:r>
              <a:rPr lang="en-US" dirty="0"/>
              <a:t>sometimes you need to do both classification and regression...</a:t>
            </a:r>
          </a:p>
          <a:p>
            <a:r>
              <a:rPr lang="en-US" dirty="0"/>
              <a:t>or time series and regression</a:t>
            </a:r>
          </a:p>
          <a:p>
            <a:endParaRPr lang="en-US" dirty="0"/>
          </a:p>
          <a:p>
            <a:r>
              <a:rPr lang="en-US" dirty="0"/>
              <a:t>New product…will they buy the product, how much will they spend IF they buy the product.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761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Action…don’t accept the loan!  </a:t>
            </a:r>
          </a:p>
          <a:p>
            <a:endParaRPr lang="en-US" dirty="0"/>
          </a:p>
          <a:p>
            <a:r>
              <a:rPr lang="en-US" dirty="0"/>
              <a:t>Q: what is the action that they might take? </a:t>
            </a:r>
          </a:p>
          <a:p>
            <a:endParaRPr lang="en-US" dirty="0"/>
          </a:p>
          <a:p>
            <a:r>
              <a:rPr lang="en-US" dirty="0"/>
              <a:t>What is the outcome of the model? </a:t>
            </a:r>
          </a:p>
          <a:p>
            <a:endParaRPr lang="en-US" dirty="0"/>
          </a:p>
          <a:p>
            <a:r>
              <a:rPr lang="en-US" dirty="0"/>
              <a:t>What is the action of the model? </a:t>
            </a:r>
          </a:p>
          <a:p>
            <a:endParaRPr lang="en-US" dirty="0"/>
          </a:p>
          <a:p>
            <a:r>
              <a:rPr lang="en-US" dirty="0"/>
              <a:t>Put the model in the hands of the loan officer, who can make a judgement…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26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338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“what is the performance of this model?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0659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>
              <a:defRPr i="1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defTabSz="922338">
              <a:defRPr i="1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defTabSz="922338">
              <a:defRPr i="1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defTabSz="922338">
              <a:defRPr i="1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defTabSz="922338">
              <a:defRPr i="1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fld id="{58FC26C2-DE8C-43BF-A07C-B049FF021787}" type="slidenum">
              <a:rPr lang="en-US" i="0" smtClean="0"/>
              <a:pPr/>
              <a:t>29</a:t>
            </a:fld>
            <a:endParaRPr lang="en-US" i="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dirty="0">
                <a:latin typeface="Arial" pitchFamily="34" charset="0"/>
              </a:rPr>
              <a:t>Can they come up with them? 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defTabSz="922338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defTabSz="922338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defTabSz="922338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defTabSz="922338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fld id="{2A38B616-2C7F-4F29-A932-ED9E56DD1285}" type="slidenum">
              <a:rPr lang="en-US" altLang="en-US" smtClean="0"/>
              <a:pPr/>
              <a:t>30</a:t>
            </a:fld>
            <a:endParaRPr lang="en-US" altLang="en-US"/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413250"/>
            <a:ext cx="5029200" cy="418465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2270" tIns="46135" rIns="92270" bIns="46135"/>
          <a:lstStyle/>
          <a:p>
            <a:pPr eaLnBrk="1" hangingPunct="1"/>
            <a:r>
              <a:rPr lang="en-US" altLang="en-US" dirty="0">
                <a:latin typeface="Arial" pitchFamily="34" charset="0"/>
              </a:rPr>
              <a:t>Put on board as data science vs use (deployment)</a:t>
            </a:r>
          </a:p>
          <a:p>
            <a:pPr eaLnBrk="1" hangingPunct="1"/>
            <a:endParaRPr lang="en-US" altLang="en-US" dirty="0">
              <a:latin typeface="Arial" pitchFamily="34" charset="0"/>
            </a:endParaRP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Data – science – selected </a:t>
            </a:r>
            <a:r>
              <a:rPr lang="en-US" altLang="en-US" dirty="0" err="1">
                <a:latin typeface="Arial" pitchFamily="34" charset="0"/>
              </a:rPr>
              <a:t>mdlel</a:t>
            </a:r>
            <a:endParaRPr lang="en-US" altLang="en-US" dirty="0">
              <a:latin typeface="Arial" pitchFamily="34" charset="0"/>
            </a:endParaRP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========================</a:t>
            </a: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New data – model – prediction – action (--outcome--feedback)</a:t>
            </a:r>
          </a:p>
          <a:p>
            <a:pPr eaLnBrk="1" hangingPunct="1"/>
            <a:endParaRPr lang="en-US" altLang="en-US" dirty="0">
              <a:latin typeface="Arial" pitchFamily="34" charset="0"/>
            </a:endParaRP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ML is a </a:t>
            </a:r>
            <a:r>
              <a:rPr lang="en-US" altLang="en-US" dirty="0" err="1">
                <a:latin typeface="Arial" pitchFamily="34" charset="0"/>
              </a:rPr>
              <a:t>pogram</a:t>
            </a:r>
            <a:r>
              <a:rPr lang="en-US" altLang="en-US" dirty="0">
                <a:latin typeface="Arial" pitchFamily="34" charset="0"/>
              </a:rPr>
              <a:t> that writes programs</a:t>
            </a:r>
          </a:p>
        </p:txBody>
      </p:sp>
    </p:spTree>
    <p:extLst>
      <p:ext uri="{BB962C8B-B14F-4D97-AF65-F5344CB8AC3E}">
        <p14:creationId xmlns:p14="http://schemas.microsoft.com/office/powerpoint/2010/main" val="335420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about different types of jobs?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Programmer, data engineer</a:t>
            </a:r>
          </a:p>
          <a:p>
            <a:r>
              <a:rPr lang="en-US" dirty="0"/>
              <a:t>Dashboard designer</a:t>
            </a:r>
          </a:p>
          <a:p>
            <a:r>
              <a:rPr lang="en-US" dirty="0"/>
              <a:t>Product Manager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Informed decision making</a:t>
            </a:r>
          </a:p>
          <a:p>
            <a:r>
              <a:rPr lang="en-US" dirty="0"/>
              <a:t>Understand customers</a:t>
            </a:r>
          </a:p>
          <a:p>
            <a:r>
              <a:rPr lang="en-US" dirty="0"/>
              <a:t>Optimizing operations</a:t>
            </a:r>
          </a:p>
          <a:p>
            <a:r>
              <a:rPr lang="en-US" dirty="0"/>
              <a:t>Personalize customer experience</a:t>
            </a:r>
          </a:p>
          <a:p>
            <a:r>
              <a:rPr lang="en-US" dirty="0"/>
              <a:t>Problem solving with data</a:t>
            </a:r>
          </a:p>
          <a:p>
            <a:endParaRPr lang="en-US" dirty="0"/>
          </a:p>
          <a:p>
            <a:r>
              <a:rPr lang="en-US" dirty="0"/>
              <a:t>Tell Signet example here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317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churn? Why is it important?</a:t>
            </a:r>
          </a:p>
          <a:p>
            <a:endParaRPr lang="en-US" dirty="0"/>
          </a:p>
          <a:p>
            <a:r>
              <a:rPr lang="en-US" dirty="0"/>
              <a:t>One basis point = bp = .0001 x 80M = 8000 customers you save with one bp improvement of churn x $100 per month = 800k x 12 = 9.6M</a:t>
            </a:r>
          </a:p>
          <a:p>
            <a:endParaRPr lang="en-US" dirty="0"/>
          </a:p>
          <a:p>
            <a:r>
              <a:rPr lang="en-US" dirty="0"/>
              <a:t>Big Question / Small question</a:t>
            </a:r>
          </a:p>
          <a:p>
            <a:endParaRPr lang="en-US" dirty="0"/>
          </a:p>
          <a:p>
            <a:r>
              <a:rPr lang="en-US" dirty="0"/>
              <a:t>Offer: what is it, how much does it cost, can you give it to everybody, is there a downside to giving it to someone who didn’t need it? </a:t>
            </a:r>
          </a:p>
          <a:p>
            <a:r>
              <a:rPr lang="en-US" dirty="0"/>
              <a:t>One year, get one month free, 20% of next three months?  What is their expectation ? </a:t>
            </a:r>
          </a:p>
          <a:p>
            <a:endParaRPr lang="en-US" dirty="0"/>
          </a:p>
          <a:p>
            <a:r>
              <a:rPr lang="en-US" dirty="0"/>
              <a:t>Output/Goal of model: predict who will take the offer?  Why people leave?  Who is likely to leave? What training set do you need to collect?  </a:t>
            </a:r>
          </a:p>
          <a:p>
            <a:endParaRPr lang="en-US" dirty="0"/>
          </a:p>
          <a:p>
            <a:r>
              <a:rPr lang="en-US" dirty="0"/>
              <a:t>Goal: send marketing a list of who to make the offer to.</a:t>
            </a:r>
          </a:p>
          <a:p>
            <a:endParaRPr lang="en-US" dirty="0"/>
          </a:p>
          <a:p>
            <a:r>
              <a:rPr lang="en-US" dirty="0"/>
              <a:t>How does this action </a:t>
            </a:r>
          </a:p>
          <a:p>
            <a:endParaRPr lang="en-US" dirty="0"/>
          </a:p>
          <a:p>
            <a:r>
              <a:rPr lang="en-US" dirty="0"/>
              <a:t>What is success?  30% take the offer. </a:t>
            </a:r>
          </a:p>
          <a:p>
            <a:endParaRPr lang="en-US" dirty="0"/>
          </a:p>
          <a:p>
            <a:r>
              <a:rPr lang="en-US" dirty="0"/>
              <a:t>Will our action solve the big problem? Don’t know!!</a:t>
            </a:r>
          </a:p>
          <a:p>
            <a:endParaRPr lang="en-US" dirty="0"/>
          </a:p>
          <a:p>
            <a:r>
              <a:rPr lang="en-US" dirty="0"/>
              <a:t>What comes from the algorithm?</a:t>
            </a:r>
          </a:p>
          <a:p>
            <a:r>
              <a:rPr lang="en-US" dirty="0"/>
              <a:t>We also need decision logic.</a:t>
            </a:r>
          </a:p>
          <a:p>
            <a:endParaRPr lang="en-US" dirty="0"/>
          </a:p>
          <a:p>
            <a:r>
              <a:rPr lang="en-US" dirty="0"/>
              <a:t>What is the outcome?  Who to send the plan to, or who will take the plan, or who will leave? </a:t>
            </a:r>
          </a:p>
          <a:p>
            <a:endParaRPr lang="en-US" dirty="0"/>
          </a:p>
          <a:p>
            <a:r>
              <a:rPr lang="en-US" dirty="0"/>
              <a:t>Or who will be impacted by the plan?  These are all different things!</a:t>
            </a:r>
          </a:p>
          <a:p>
            <a:endParaRPr lang="en-US" dirty="0"/>
          </a:p>
          <a:p>
            <a:r>
              <a:rPr lang="en-US" dirty="0"/>
              <a:t>Final question…why not just make the offer to everybody?</a:t>
            </a:r>
          </a:p>
          <a:p>
            <a:endParaRPr lang="en-US" dirty="0"/>
          </a:p>
          <a:p>
            <a:r>
              <a:rPr lang="en-US" dirty="0"/>
              <a:t>MAJOR POINTS / WRAPUP:</a:t>
            </a:r>
          </a:p>
          <a:p>
            <a:pPr marL="171450" indent="-171450">
              <a:buFontTx/>
              <a:buChar char="-"/>
            </a:pPr>
            <a:r>
              <a:rPr lang="en-US" dirty="0"/>
              <a:t>Business goal and DS goal are different but need to be aligned</a:t>
            </a:r>
          </a:p>
          <a:p>
            <a:pPr marL="171450" indent="-171450">
              <a:buFontTx/>
              <a:buChar char="-"/>
            </a:pPr>
            <a:r>
              <a:rPr lang="en-US" dirty="0"/>
              <a:t>Different parts of the business might have different goals, output/action/evaluation success needs to be aligned to the business problem. </a:t>
            </a:r>
          </a:p>
          <a:p>
            <a:pPr marL="171450" indent="-171450">
              <a:buFontTx/>
              <a:buChar char="-"/>
            </a:pPr>
            <a:r>
              <a:rPr lang="en-US" dirty="0"/>
              <a:t>Anything ethical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5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 through this on board…</a:t>
            </a:r>
          </a:p>
          <a:p>
            <a:endParaRPr lang="en-US" dirty="0"/>
          </a:p>
          <a:p>
            <a:r>
              <a:rPr lang="en-US" dirty="0"/>
              <a:t>Why a process?  Discuss analytics as a craft…this should not be viewed as a formula…more like an “artistic process” – tools, knowledge, experience, common sense. </a:t>
            </a:r>
          </a:p>
          <a:p>
            <a:endParaRPr lang="en-US" dirty="0"/>
          </a:p>
          <a:p>
            <a:r>
              <a:rPr lang="en-US" dirty="0"/>
              <a:t>When to be creative and when to trust the science.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273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99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7"/>
          <p:cNvSpPr txBox="1">
            <a:spLocks noGrp="1" noChangeArrowheads="1"/>
          </p:cNvSpPr>
          <p:nvPr/>
        </p:nvSpPr>
        <p:spPr bwMode="auto">
          <a:xfrm>
            <a:off x="3884613" y="8686488"/>
            <a:ext cx="2971800" cy="455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286" tIns="46144" rIns="92286" bIns="46144" anchor="b"/>
          <a:lstStyle/>
          <a:p>
            <a:pPr algn="r" defTabSz="922338"/>
            <a:fld id="{C19F38B3-0B61-4AA5-9B6D-27BFFC65EF75}" type="slidenum">
              <a:rPr lang="en-US" altLang="en-US" sz="1200"/>
              <a:pPr algn="r" defTabSz="922338"/>
              <a:t>8</a:t>
            </a:fld>
            <a:endParaRPr lang="en-US" altLang="en-US" sz="1200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7389" y="4342464"/>
            <a:ext cx="5483225" cy="4114487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29" tIns="45714" rIns="91429" bIns="45714"/>
          <a:lstStyle/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Problem does not start with data, problem starts with a business need. 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Sometimes you do start with a data set and do exploratory work…but that is only typically to do hypothesis generation, and then the questions get more  defined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Clustering as an example – customer seg - why do we do it?  </a:t>
            </a:r>
          </a:p>
        </p:txBody>
      </p:sp>
    </p:spTree>
    <p:extLst>
      <p:ext uri="{BB962C8B-B14F-4D97-AF65-F5344CB8AC3E}">
        <p14:creationId xmlns:p14="http://schemas.microsoft.com/office/powerpoint/2010/main" val="650950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Always be prepared to ask lots of questions from your data.  </a:t>
            </a:r>
          </a:p>
          <a:p>
            <a:endParaRPr lang="en-US" dirty="0"/>
          </a:p>
          <a:p>
            <a:r>
              <a:rPr lang="en-US" dirty="0"/>
              <a:t>e.g. marketing team might want to know who is going to take the offer, but maybe you learn people </a:t>
            </a:r>
            <a:r>
              <a:rPr lang="en-US" dirty="0" err="1"/>
              <a:t>dont</a:t>
            </a:r>
            <a:r>
              <a:rPr lang="en-US" dirty="0"/>
              <a:t> stay after the next year? </a:t>
            </a:r>
          </a:p>
          <a:p>
            <a:endParaRPr lang="en-US" dirty="0"/>
          </a:p>
          <a:p>
            <a:r>
              <a:rPr lang="en-US" dirty="0"/>
              <a:t>Think about churn…there are different stakeholders with different goals!  Who is your client, what is best for the company. </a:t>
            </a:r>
          </a:p>
          <a:p>
            <a:endParaRPr lang="en-US" dirty="0"/>
          </a:p>
          <a:p>
            <a:r>
              <a:rPr lang="en-US" dirty="0"/>
              <a:t>WHAT IS THE ACTION?</a:t>
            </a:r>
          </a:p>
          <a:p>
            <a:endParaRPr lang="en-US" dirty="0"/>
          </a:p>
          <a:p>
            <a:r>
              <a:rPr lang="en-US" dirty="0"/>
              <a:t>maybe if you analyze the WHY are people leaving this will generate different tasks for different roles</a:t>
            </a:r>
          </a:p>
          <a:p>
            <a:endParaRPr lang="en-US" dirty="0"/>
          </a:p>
          <a:p>
            <a:r>
              <a:rPr lang="en-US" dirty="0"/>
              <a:t>There are short term, local goals, and there are longer term needs of the </a:t>
            </a:r>
            <a:r>
              <a:rPr lang="en-US" dirty="0" err="1"/>
              <a:t>businsess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You can increase sales by offering 50% discount!  Yay!  What is wrong with that? </a:t>
            </a:r>
          </a:p>
          <a:p>
            <a:endParaRPr lang="en-US" dirty="0"/>
          </a:p>
          <a:p>
            <a:r>
              <a:rPr lang="en-US" dirty="0"/>
              <a:t>You can decrease churn by offering 3 months free. </a:t>
            </a:r>
          </a:p>
          <a:p>
            <a:endParaRPr lang="en-US" dirty="0"/>
          </a:p>
          <a:p>
            <a:r>
              <a:rPr lang="en-US" dirty="0"/>
              <a:t>people who call customer care every day...why? </a:t>
            </a:r>
          </a:p>
          <a:p>
            <a:endParaRPr lang="en-US" dirty="0"/>
          </a:p>
          <a:p>
            <a:r>
              <a:rPr lang="en-US" dirty="0"/>
              <a:t>Executive team – company strength and perception in marketplace</a:t>
            </a:r>
          </a:p>
          <a:p>
            <a:r>
              <a:rPr lang="en-US" dirty="0"/>
              <a:t>Sales – increase sales!</a:t>
            </a:r>
          </a:p>
          <a:p>
            <a:r>
              <a:rPr lang="en-US" dirty="0"/>
              <a:t>Marketing – effectiveness of campaign</a:t>
            </a:r>
          </a:p>
          <a:p>
            <a:r>
              <a:rPr lang="en-US" dirty="0"/>
              <a:t>Technology – people not leaving due to tech issues</a:t>
            </a:r>
          </a:p>
          <a:p>
            <a:r>
              <a:rPr lang="en-US" dirty="0"/>
              <a:t>Ops – are we losing customers because we cant onboard them quickly enough?. </a:t>
            </a:r>
          </a:p>
          <a:p>
            <a:endParaRPr lang="en-US" dirty="0"/>
          </a:p>
          <a:p>
            <a:r>
              <a:rPr lang="en-US" dirty="0"/>
              <a:t>DS team can be the connectors, and really drive value for the business.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797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821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278640"/>
            <a:ext cx="7772400" cy="1470025"/>
          </a:xfrm>
        </p:spPr>
        <p:txBody>
          <a:bodyPr/>
          <a:lstStyle>
            <a:lvl1pPr>
              <a:defRPr>
                <a:solidFill>
                  <a:srgbClr val="600592"/>
                </a:solidFill>
              </a:defRPr>
            </a:lvl1pPr>
          </a:lstStyle>
          <a:p>
            <a:r>
              <a:rPr lang="en-US" dirty="0"/>
              <a:t>Topic Num - Name of Topic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139536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 dirty="0"/>
              <a:t>Data Science for Business</a:t>
            </a:r>
          </a:p>
          <a:p>
            <a:endParaRPr lang="en-US" dirty="0"/>
          </a:p>
          <a:p>
            <a:r>
              <a:rPr lang="en-US" dirty="0"/>
              <a:t>Chris Volinsky</a:t>
            </a:r>
          </a:p>
          <a:p>
            <a:r>
              <a:rPr lang="en-US" dirty="0"/>
              <a:t>NYU Stern School of Business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9F43C82-9B9B-AC4F-98CD-0ADC587116F3}" type="datetime1">
              <a:rPr lang="en-US" smtClean="0"/>
              <a:t>2/12/25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14D675-817C-D2B8-A095-F0294E39F3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31504" y="3429000"/>
            <a:ext cx="4823791" cy="271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98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178AE4-2A10-5F42-AC8C-4BD01A79A0D1}" type="datetime1">
              <a:rPr lang="en-US" smtClean="0"/>
              <a:t>2/12/25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979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675C519-8308-2748-8B0B-F7B055AE4297}" type="datetime1">
              <a:rPr lang="en-US" smtClean="0"/>
              <a:t>2/12/25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4905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38589"/>
            <a:ext cx="8229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D0997E-0CDD-7541-9D88-20A562751868}" type="datetime1">
              <a:rPr lang="en-US" smtClean="0"/>
              <a:t>2/12/25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532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053AD8-5CA7-3F49-B495-B884AFEE8A16}" type="datetime1">
              <a:rPr lang="en-US" smtClean="0"/>
              <a:t>2/12/25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79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4"/>
            <a:ext cx="8229600" cy="4525963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751CFE-5FBC-BA47-8777-CE847435DFFA}" type="datetime1">
              <a:rPr lang="en-US" smtClean="0"/>
              <a:t>2/12/25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478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75583E-7D50-3C4A-8A37-9B3FE7B04D6C}" type="datetime1">
              <a:rPr lang="en-US" smtClean="0"/>
              <a:t>2/12/25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0775125-7C05-15FA-5541-A1CBF69CEB14}"/>
              </a:ext>
            </a:extLst>
          </p:cNvPr>
          <p:cNvSpPr txBox="1">
            <a:spLocks/>
          </p:cNvSpPr>
          <p:nvPr/>
        </p:nvSpPr>
        <p:spPr bwMode="auto">
          <a:xfrm>
            <a:off x="0" y="1454154"/>
            <a:ext cx="9144000" cy="1336671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3429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6858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10287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>
              <a:buClrTx/>
              <a:buNone/>
            </a:pPr>
            <a:endParaRPr lang="en-US" kern="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D4B56B-BD9C-8550-2E67-7573EFC8A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995" y="4554495"/>
            <a:ext cx="2720009" cy="153227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B056C3-2019-B406-B923-FB0A68BB94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6357" y="1769441"/>
            <a:ext cx="3478626" cy="914400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75242577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116E0C90-514F-E1AB-C247-966E1AD79D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435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F769E5-24F5-8F43-8EA5-E948B75DD02E}" type="datetime1">
              <a:rPr lang="en-US" smtClean="0"/>
              <a:t>2/12/25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55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5B1BC2-7DC9-274F-9AA5-41AD410B73E8}" type="datetime1">
              <a:rPr lang="en-US" smtClean="0"/>
              <a:t>2/12/25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57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7F9541A-B732-0842-A74F-0C72DB237063}" type="datetime1">
              <a:rPr lang="en-US" smtClean="0"/>
              <a:t>2/12/25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4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97BA72-28C9-9A46-8637-8A409BF0CACF}" type="datetime1">
              <a:rPr lang="en-US" smtClean="0"/>
              <a:t>2/12/25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922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4BA4BC-FC40-B844-8CA3-66DD08AD127A}" type="datetime1">
              <a:rPr lang="en-US" smtClean="0"/>
              <a:t>2/12/25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172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381634-E977-7043-B341-F77FCA8D6817}" type="datetime1">
              <a:rPr lang="en-US" smtClean="0"/>
              <a:t>2/12/25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592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42C96D-D083-B04B-BE8C-D38697A2B148}" type="datetime1">
              <a:rPr lang="en-US" smtClean="0"/>
              <a:t>2/12/25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77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21899"/>
            <a:ext cx="8229600" cy="4814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29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C3BC7800-B276-A64A-8AB0-19972C98F17B}" type="datetime1">
              <a:rPr lang="en-US" smtClean="0"/>
              <a:t>2/12/25</a:t>
            </a:fld>
            <a:endParaRPr lang="en-US"/>
          </a:p>
        </p:txBody>
      </p:sp>
      <p:sp>
        <p:nvSpPr>
          <p:cNvPr id="2129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129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12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60059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FFC07-3828-6FDB-8B93-EA871DD29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732553"/>
            <a:ext cx="7772400" cy="1470025"/>
          </a:xfrm>
        </p:spPr>
        <p:txBody>
          <a:bodyPr/>
          <a:lstStyle/>
          <a:p>
            <a:r>
              <a:rPr lang="en-US" dirty="0"/>
              <a:t>Topic 2  – Intro to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75E86-3AC1-27FE-A80E-914C9B6378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9200" y="2203348"/>
            <a:ext cx="6400800" cy="1470025"/>
          </a:xfrm>
        </p:spPr>
        <p:txBody>
          <a:bodyPr/>
          <a:lstStyle/>
          <a:p>
            <a:r>
              <a:rPr lang="en-US" dirty="0"/>
              <a:t>Data Science for Business</a:t>
            </a:r>
          </a:p>
          <a:p>
            <a:r>
              <a:rPr lang="en-US" dirty="0"/>
              <a:t>Prof: Chris Volinsky</a:t>
            </a:r>
          </a:p>
          <a:p>
            <a:r>
              <a:rPr lang="en-US" dirty="0"/>
              <a:t>NYU Stern:  Spring 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F9755-800C-BAA7-9886-5018A613A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28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4933CEF-216E-3B4D-B481-01DAE2553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44780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8286" y="92571"/>
            <a:ext cx="7526022" cy="813972"/>
          </a:xfrm>
        </p:spPr>
        <p:txBody>
          <a:bodyPr>
            <a:normAutofit/>
          </a:bodyPr>
          <a:lstStyle/>
          <a:p>
            <a:r>
              <a:rPr lang="en-US" dirty="0"/>
              <a:t>CRISP: Data Understanding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4966854" y="2385060"/>
            <a:ext cx="1371600" cy="63594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54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D6B85C-7F62-0635-9AEE-4CD19287B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F65862-939B-D96C-2486-F2781D45D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spend a lot of time talking about data…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Know where your data comes from</a:t>
            </a:r>
          </a:p>
          <a:p>
            <a:pPr lvl="1"/>
            <a:r>
              <a:rPr lang="en-US" dirty="0"/>
              <a:t>Good to have a contact to be able to explain how the data was created</a:t>
            </a:r>
          </a:p>
          <a:p>
            <a:r>
              <a:rPr lang="en-US" dirty="0"/>
              <a:t>Know how to get the data</a:t>
            </a:r>
          </a:p>
          <a:p>
            <a:pPr lvl="1"/>
            <a:r>
              <a:rPr lang="en-US" dirty="0"/>
              <a:t>What systems, tools,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Understand the data </a:t>
            </a:r>
          </a:p>
          <a:p>
            <a:pPr lvl="1"/>
            <a:r>
              <a:rPr lang="en-US" dirty="0"/>
              <a:t>Spend time with EDA (exploratory data analysis)</a:t>
            </a:r>
          </a:p>
          <a:p>
            <a:r>
              <a:rPr lang="en-US" dirty="0"/>
              <a:t>Know the limits of your data</a:t>
            </a:r>
          </a:p>
          <a:p>
            <a:pPr lvl="1"/>
            <a:r>
              <a:rPr lang="en-US" dirty="0"/>
              <a:t>Need to spend time cleaning the data, caring for it, understanding it</a:t>
            </a:r>
          </a:p>
          <a:p>
            <a:pPr marL="3429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D391E8-C184-601D-1450-AC0E76D7E4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11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B7C855-C5BB-FBE5-F5F7-13CDA8B86344}"/>
              </a:ext>
            </a:extLst>
          </p:cNvPr>
          <p:cNvSpPr txBox="1"/>
          <p:nvPr/>
        </p:nvSpPr>
        <p:spPr>
          <a:xfrm>
            <a:off x="2665142" y="5792205"/>
            <a:ext cx="13115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Example: </a:t>
            </a:r>
          </a:p>
        </p:txBody>
      </p:sp>
      <p:pic>
        <p:nvPicPr>
          <p:cNvPr id="1026" name="Picture 2" descr="WarnerMedia Sets HBO Max Launch Date">
            <a:extLst>
              <a:ext uri="{FF2B5EF4-FFF2-40B4-BE49-F238E27FC236}">
                <a16:creationId xmlns:a16="http://schemas.microsoft.com/office/drawing/2014/main" id="{1BBD1498-0ABF-7E87-8A55-62F64F1E1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6720" y="5559053"/>
            <a:ext cx="1538868" cy="866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4855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0784056-8710-A848-8890-1ABA1F5DB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69" y="1295399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" y="142196"/>
            <a:ext cx="8229600" cy="729214"/>
          </a:xfrm>
        </p:spPr>
        <p:txBody>
          <a:bodyPr>
            <a:normAutofit/>
          </a:bodyPr>
          <a:lstStyle/>
          <a:p>
            <a:r>
              <a:rPr lang="en-US" dirty="0"/>
              <a:t>CRISP: Data Preparation for Modeling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540781-4D4B-2456-40E2-0A48B4BBA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078" y="2256727"/>
            <a:ext cx="2535555" cy="383585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Data Prep involves:</a:t>
            </a:r>
          </a:p>
          <a:p>
            <a:r>
              <a:rPr lang="en-US" sz="1600" dirty="0"/>
              <a:t>Exploratory Data Analysis</a:t>
            </a:r>
          </a:p>
          <a:p>
            <a:r>
              <a:rPr lang="en-US" sz="1600" dirty="0"/>
              <a:t>Missing data analysis</a:t>
            </a:r>
          </a:p>
          <a:p>
            <a:r>
              <a:rPr lang="en-US" sz="1600" dirty="0"/>
              <a:t>Outlier detection and assessment</a:t>
            </a:r>
          </a:p>
          <a:p>
            <a:r>
              <a:rPr lang="en-US" sz="1600" dirty="0"/>
              <a:t>Feature engineering</a:t>
            </a:r>
          </a:p>
          <a:p>
            <a:r>
              <a:rPr lang="en-US" sz="1600" dirty="0"/>
              <a:t>Data Munging (ugh.)</a:t>
            </a:r>
          </a:p>
          <a:p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4124325" y="3038475"/>
            <a:ext cx="1219200" cy="61912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123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90205-5E17-67D3-88C8-5469B1720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0C82D-A928-C4F1-460A-ABE9D7BBA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88" y="856520"/>
            <a:ext cx="8229600" cy="481420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is a core concept in data science / machine learning that separates it from statistics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957DD-F109-895B-827D-9C2B0804AC62}"/>
              </a:ext>
            </a:extLst>
          </p:cNvPr>
          <p:cNvSpPr txBox="1"/>
          <p:nvPr/>
        </p:nvSpPr>
        <p:spPr>
          <a:xfrm>
            <a:off x="1007649" y="2141113"/>
            <a:ext cx="6816866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do we need to split data into a training and test sets?</a:t>
            </a:r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D49730E-D0CF-0676-A02B-77B5D9190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882" y="3398234"/>
            <a:ext cx="7772400" cy="219192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819161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90205-5E17-67D3-88C8-5469B1720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0C82D-A928-C4F1-460A-ABE9D7BBA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88" y="856520"/>
            <a:ext cx="8229600" cy="4814202"/>
          </a:xfrm>
        </p:spPr>
        <p:txBody>
          <a:bodyPr/>
          <a:lstStyle/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154194-4426-A569-196E-DC719DC62E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FA18C7-94DE-B8DA-6F72-61E151CA0B35}"/>
              </a:ext>
            </a:extLst>
          </p:cNvPr>
          <p:cNvSpPr txBox="1"/>
          <p:nvPr/>
        </p:nvSpPr>
        <p:spPr>
          <a:xfrm>
            <a:off x="346195" y="1035027"/>
            <a:ext cx="85930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8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Randomly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partition labeled data into training and test set</a:t>
            </a: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Training set – random section of input data – usually between 70-90%</a:t>
            </a:r>
          </a:p>
          <a:p>
            <a:pPr marL="742950" lvl="1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Build model, estimate parameters (e.g., coefficients for a linear regression)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set (“hold-out set”) – remaining data (10-30%) </a:t>
            </a:r>
          </a:p>
          <a:p>
            <a:pPr marL="742950" lvl="1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Used to assess model’s performance – on “unseen” data. </a:t>
            </a:r>
          </a:p>
          <a:p>
            <a:pPr marL="742950" lvl="1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Estimates “generalization error”  - Model’s error on the test data.</a:t>
            </a:r>
            <a:b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F2B65141-37C5-04C3-0B6B-6F7C7F237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7570" y="4457564"/>
            <a:ext cx="3352800" cy="1524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buNone/>
            </a:pPr>
            <a:r>
              <a:rPr lang="en-US" sz="1600" dirty="0">
                <a:latin typeface="Tahoma" pitchFamily="34" charset="0"/>
              </a:rPr>
              <a:t>Training Data</a:t>
            </a:r>
          </a:p>
          <a:p>
            <a:pPr algn="ctr">
              <a:buNone/>
            </a:pPr>
            <a:r>
              <a:rPr lang="en-US" sz="1600" dirty="0">
                <a:latin typeface="Tahoma" pitchFamily="34" charset="0"/>
              </a:rPr>
              <a:t>(80%)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525F8949-746A-41AD-8472-5C8FC3AE48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70370" y="4457564"/>
            <a:ext cx="1752600" cy="1524000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buNone/>
            </a:pPr>
            <a:r>
              <a:rPr lang="en-US" sz="1400" dirty="0">
                <a:latin typeface="Tahoma" pitchFamily="34" charset="0"/>
              </a:rPr>
              <a:t>Test data</a:t>
            </a:r>
          </a:p>
          <a:p>
            <a:pPr algn="ctr">
              <a:buNone/>
            </a:pPr>
            <a:r>
              <a:rPr lang="en-US" sz="1400" dirty="0">
                <a:latin typeface="Tahoma" pitchFamily="34" charset="0"/>
              </a:rPr>
              <a:t>(20%)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29E6AB68-248A-D836-6C00-C343CE0867C6}"/>
              </a:ext>
            </a:extLst>
          </p:cNvPr>
          <p:cNvSpPr/>
          <p:nvPr/>
        </p:nvSpPr>
        <p:spPr bwMode="auto">
          <a:xfrm rot="5400000">
            <a:off x="4529769" y="1684243"/>
            <a:ext cx="281002" cy="5105400"/>
          </a:xfrm>
          <a:prstGeom prst="leftBrace">
            <a:avLst>
              <a:gd name="adj1" fmla="val 8333"/>
              <a:gd name="adj2" fmla="val 49454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E60AB8-0ECD-A952-CDFB-8BE86F3AED33}"/>
              </a:ext>
            </a:extLst>
          </p:cNvPr>
          <p:cNvSpPr txBox="1"/>
          <p:nvPr/>
        </p:nvSpPr>
        <p:spPr>
          <a:xfrm>
            <a:off x="4190294" y="3779383"/>
            <a:ext cx="1051891" cy="2769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Original data</a:t>
            </a:r>
          </a:p>
        </p:txBody>
      </p:sp>
      <p:pic>
        <p:nvPicPr>
          <p:cNvPr id="5" name="Picture 4" descr="A yellow light bulb with black lines&#10;&#10;Description automatically generated">
            <a:extLst>
              <a:ext uri="{FF2B5EF4-FFF2-40B4-BE49-F238E27FC236}">
                <a16:creationId xmlns:a16="http://schemas.microsoft.com/office/drawing/2014/main" id="{5549F2A7-B409-6509-3A9B-AF3C67B8C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237" y="0"/>
            <a:ext cx="1099825" cy="113310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B87CD9-0726-9D2D-831A-21F8B67DE256}"/>
              </a:ext>
            </a:extLst>
          </p:cNvPr>
          <p:cNvSpPr txBox="1"/>
          <p:nvPr/>
        </p:nvSpPr>
        <p:spPr>
          <a:xfrm>
            <a:off x="3413096" y="5670722"/>
            <a:ext cx="7617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Fit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8E521A-0D56-AE11-66C5-B387897F86E8}"/>
              </a:ext>
            </a:extLst>
          </p:cNvPr>
          <p:cNvSpPr txBox="1"/>
          <p:nvPr/>
        </p:nvSpPr>
        <p:spPr>
          <a:xfrm>
            <a:off x="5685113" y="5655333"/>
            <a:ext cx="15378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Evaluate the model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551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animBg="1"/>
      <p:bldP spid="10" grpId="0" animBg="1"/>
      <p:bldP spid="11" grpId="0" animBg="1"/>
      <p:bldP spid="12" grpId="0" animBg="1"/>
      <p:bldP spid="13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0784056-8710-A848-8890-1ABA1F5DB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91" y="106680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Modelling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01D6F1-323F-4FE7-47FF-D677DBF7E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0300" y="1250359"/>
            <a:ext cx="2667000" cy="3101472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Modelling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en-US" sz="1600" dirty="0"/>
              <a:t>Here we apply machine learning or AI algorithms to make predictions</a:t>
            </a:r>
          </a:p>
          <a:p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3857625" y="3751755"/>
            <a:ext cx="1295400" cy="60007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FDEEFF-2763-5514-2B07-AE6A636A3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105" y="3346884"/>
            <a:ext cx="2281498" cy="226075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3103593-6CFB-B839-F414-BB2E0C29685D}"/>
              </a:ext>
            </a:extLst>
          </p:cNvPr>
          <p:cNvSpPr txBox="1">
            <a:spLocks/>
          </p:cNvSpPr>
          <p:nvPr/>
        </p:nvSpPr>
        <p:spPr bwMode="auto">
          <a:xfrm>
            <a:off x="6138577" y="5914787"/>
            <a:ext cx="2918832" cy="700592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FontTx/>
              <a:buNone/>
            </a:pPr>
            <a:r>
              <a:rPr lang="en-US" sz="1600" kern="0" dirty="0"/>
              <a:t>What data science / ML (algorithms) do you know?</a:t>
            </a:r>
          </a:p>
        </p:txBody>
      </p:sp>
    </p:spTree>
    <p:extLst>
      <p:ext uri="{BB962C8B-B14F-4D97-AF65-F5344CB8AC3E}">
        <p14:creationId xmlns:p14="http://schemas.microsoft.com/office/powerpoint/2010/main" val="943645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4C331A2-392F-A242-80F2-A0619CB5E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952" y="116205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Evaluation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3661106" y="4956353"/>
            <a:ext cx="1295400" cy="62659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6888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0580D-DBE1-A34D-5142-204758E88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635"/>
            <a:ext cx="8229600" cy="729214"/>
          </a:xfrm>
        </p:spPr>
        <p:txBody>
          <a:bodyPr/>
          <a:lstStyle/>
          <a:p>
            <a:r>
              <a:rPr lang="en-US" dirty="0"/>
              <a:t>CRISP -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9B52E-5BFD-16B9-1847-D9AE39466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480" y="1159305"/>
            <a:ext cx="8404353" cy="4539390"/>
          </a:xfrm>
        </p:spPr>
        <p:txBody>
          <a:bodyPr/>
          <a:lstStyle/>
          <a:p>
            <a:r>
              <a:rPr lang="en-US" dirty="0"/>
              <a:t>We must define a numerical metric to determine the best model or the appropriate parameters to use</a:t>
            </a:r>
          </a:p>
          <a:p>
            <a:pPr lvl="1"/>
            <a:r>
              <a:rPr lang="en-US" dirty="0"/>
              <a:t>Examples: RMSE, MAE, ROC Curves</a:t>
            </a:r>
          </a:p>
          <a:p>
            <a:endParaRPr lang="en-US" dirty="0"/>
          </a:p>
          <a:p>
            <a:r>
              <a:rPr lang="en-US" dirty="0"/>
              <a:t>Evaluation metric should be tied to the business problem</a:t>
            </a:r>
          </a:p>
          <a:p>
            <a:pPr lvl="1"/>
            <a:r>
              <a:rPr lang="en-US" dirty="0"/>
              <a:t>Recommender Systems : popular items will score very well!</a:t>
            </a:r>
          </a:p>
          <a:p>
            <a:pPr lvl="1"/>
            <a:r>
              <a:rPr lang="en-US" dirty="0"/>
              <a:t>The ”best” performance might not actually have practical significance</a:t>
            </a:r>
          </a:p>
          <a:p>
            <a:pPr lvl="1"/>
            <a:r>
              <a:rPr lang="en-US" dirty="0"/>
              <a:t>What does your RMSE mean??</a:t>
            </a:r>
          </a:p>
          <a:p>
            <a:pPr marL="342900" lvl="1" indent="0">
              <a:buNone/>
            </a:pPr>
            <a:endParaRPr lang="en-US" dirty="0"/>
          </a:p>
          <a:p>
            <a:endParaRPr lang="en-US" i="1" dirty="0"/>
          </a:p>
          <a:p>
            <a:r>
              <a:rPr lang="en-US" dirty="0"/>
              <a:t>Always ask: </a:t>
            </a:r>
            <a:r>
              <a:rPr lang="en-US" i="1" dirty="0"/>
              <a:t>Is the success metric of the evaluation aligned with the business need? </a:t>
            </a:r>
          </a:p>
          <a:p>
            <a:pPr lvl="1"/>
            <a:r>
              <a:rPr lang="en-US" dirty="0"/>
              <a:t>Need to compare to baseline, or </a:t>
            </a:r>
            <a:r>
              <a:rPr lang="en-US" b="1" dirty="0"/>
              <a:t>dumb models</a:t>
            </a:r>
          </a:p>
          <a:p>
            <a:pPr lvl="1"/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7E622-A854-B354-C5FC-F4E09A887F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3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15C12-26C1-7B45-88C1-E51799718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in Machine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604FFF-1BA4-DCAA-436C-716894B8EF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 descr="A graph of company employees in technical roles&#10;&#10;Description automatically generated">
            <a:extLst>
              <a:ext uri="{FF2B5EF4-FFF2-40B4-BE49-F238E27FC236}">
                <a16:creationId xmlns:a16="http://schemas.microsoft.com/office/drawing/2014/main" id="{91B12E27-2C04-985A-12BF-9C232A12D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641" y="1926460"/>
            <a:ext cx="3018839" cy="2664313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C70F886-1B50-6B38-9B58-1C1C7FA0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15" y="1313893"/>
            <a:ext cx="5095225" cy="1812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A70699-AFB8-DEE0-576E-4C9AC91B533A}"/>
              </a:ext>
            </a:extLst>
          </p:cNvPr>
          <p:cNvSpPr txBox="1"/>
          <p:nvPr/>
        </p:nvSpPr>
        <p:spPr>
          <a:xfrm>
            <a:off x="1416083" y="3575110"/>
            <a:ext cx="3232181" cy="101566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200" b="0" i="0" dirty="0">
                <a:solidFill>
                  <a:srgbClr val="404040"/>
                </a:solidFill>
                <a:effectLst/>
                <a:latin typeface="knowledge-regular"/>
              </a:rPr>
              <a:t>“…Amazon's computer models were trained to vet applicants by observing patterns in resumes submitted to the company over a 10-year period. Most came from men, a reflection of male dominance across the tech industry. ”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990DA-3477-1975-F710-1D21AC64D41E}"/>
              </a:ext>
            </a:extLst>
          </p:cNvPr>
          <p:cNvSpPr txBox="1"/>
          <p:nvPr/>
        </p:nvSpPr>
        <p:spPr>
          <a:xfrm>
            <a:off x="3143250" y="5566410"/>
            <a:ext cx="3036409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examples of bias??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97AFB6-016B-5F81-C3B0-EB0095F8E2DC}"/>
              </a:ext>
            </a:extLst>
          </p:cNvPr>
          <p:cNvSpPr txBox="1"/>
          <p:nvPr/>
        </p:nvSpPr>
        <p:spPr>
          <a:xfrm>
            <a:off x="6083361" y="6611779"/>
            <a:ext cx="30732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https://</a:t>
            </a:r>
            <a:r>
              <a:rPr lang="en-US" sz="1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www.reuters.com</a:t>
            </a:r>
            <a:r>
              <a:rPr lang="en-US" sz="1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/article/idUSKCN1MK0AG/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35ECC3-765B-588E-36B6-C576DE3D2716}"/>
              </a:ext>
            </a:extLst>
          </p:cNvPr>
          <p:cNvSpPr txBox="1"/>
          <p:nvPr/>
        </p:nvSpPr>
        <p:spPr>
          <a:xfrm>
            <a:off x="3213134" y="913783"/>
            <a:ext cx="2717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Amazon HR hiring tool</a:t>
            </a:r>
          </a:p>
        </p:txBody>
      </p:sp>
    </p:spTree>
    <p:extLst>
      <p:ext uri="{BB962C8B-B14F-4D97-AF65-F5344CB8AC3E}">
        <p14:creationId xmlns:p14="http://schemas.microsoft.com/office/powerpoint/2010/main" val="370168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A873155-3627-8444-9D71-A9929D0A4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54" y="103632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Deployment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53455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1303914" y="3278601"/>
            <a:ext cx="1295400" cy="62659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A4B712-CDE7-0C1D-4AFE-D72214ADCF13}"/>
              </a:ext>
            </a:extLst>
          </p:cNvPr>
          <p:cNvSpPr txBox="1"/>
          <p:nvPr/>
        </p:nvSpPr>
        <p:spPr>
          <a:xfrm>
            <a:off x="6398923" y="2140209"/>
            <a:ext cx="265363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are you going to act on the outcome of your model?</a:t>
            </a:r>
          </a:p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decisions will be made?</a:t>
            </a:r>
          </a:p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will the success be measured? </a:t>
            </a:r>
          </a:p>
        </p:txBody>
      </p:sp>
    </p:spTree>
    <p:extLst>
      <p:ext uri="{BB962C8B-B14F-4D97-AF65-F5344CB8AC3E}">
        <p14:creationId xmlns:p14="http://schemas.microsoft.com/office/powerpoint/2010/main" val="67471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D8CB2-5161-A2D9-BFD2-D12AC354E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6525"/>
            <a:ext cx="6626772" cy="729214"/>
          </a:xfrm>
        </p:spPr>
        <p:txBody>
          <a:bodyPr/>
          <a:lstStyle/>
          <a:p>
            <a:r>
              <a:rPr lang="en-US" dirty="0"/>
              <a:t>What is Data Science?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6C622-3FD2-56DE-9038-629E8898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0389"/>
            <a:ext cx="5348382" cy="4814202"/>
          </a:xfrm>
        </p:spPr>
        <p:txBody>
          <a:bodyPr/>
          <a:lstStyle/>
          <a:p>
            <a:r>
              <a:rPr lang="en-US" dirty="0"/>
              <a:t>The science of extracting knowledge and insights from data</a:t>
            </a:r>
          </a:p>
          <a:p>
            <a:endParaRPr lang="en-US" dirty="0"/>
          </a:p>
          <a:p>
            <a:r>
              <a:rPr lang="en-US" dirty="0"/>
              <a:t>But isn’t that the same as statistics?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1DB78-EDD3-FED8-B85C-E4964652A3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B899FA-C6DB-008D-6772-9035AB52EC4A}"/>
              </a:ext>
            </a:extLst>
          </p:cNvPr>
          <p:cNvSpPr txBox="1"/>
          <p:nvPr/>
        </p:nvSpPr>
        <p:spPr>
          <a:xfrm>
            <a:off x="3005959" y="6138041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Say it in 10 words or less! - The Kid Counselor®">
            <a:extLst>
              <a:ext uri="{FF2B5EF4-FFF2-40B4-BE49-F238E27FC236}">
                <a16:creationId xmlns:a16="http://schemas.microsoft.com/office/drawing/2014/main" id="{77E7556D-E3A5-BDEA-8D5C-7AB945CEE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4626" y="237202"/>
            <a:ext cx="3259374" cy="1833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Generated by DALL·E">
            <a:extLst>
              <a:ext uri="{FF2B5EF4-FFF2-40B4-BE49-F238E27FC236}">
                <a16:creationId xmlns:a16="http://schemas.microsoft.com/office/drawing/2014/main" id="{895BC90F-BF6B-E937-F3A0-EB01940C2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900" y="4115993"/>
            <a:ext cx="4829175" cy="2759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BEC891B1-FEF7-A252-ED53-E3C0FDBBB096}"/>
              </a:ext>
            </a:extLst>
          </p:cNvPr>
          <p:cNvSpPr/>
          <p:nvPr/>
        </p:nvSpPr>
        <p:spPr bwMode="auto">
          <a:xfrm>
            <a:off x="378156" y="2525932"/>
            <a:ext cx="3056419" cy="2167403"/>
          </a:xfrm>
          <a:prstGeom prst="wedgeRoundRectCallout">
            <a:avLst>
              <a:gd name="adj1" fmla="val 45923"/>
              <a:gd name="adj2" fmla="val 63624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Statistician: the only valid way to test a theory is to come up with a carefully constructed hypothesis and then collect data in a randomized controlled manner so we can correct for all possible confounding variables and assure ourselves of no bias!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8547AF73-DCC6-53EB-E0AF-2B97996E2A7A}"/>
              </a:ext>
            </a:extLst>
          </p:cNvPr>
          <p:cNvSpPr/>
          <p:nvPr/>
        </p:nvSpPr>
        <p:spPr bwMode="auto">
          <a:xfrm>
            <a:off x="6259059" y="2732466"/>
            <a:ext cx="2721882" cy="1019818"/>
          </a:xfrm>
          <a:prstGeom prst="wedgeRoundRectCallout">
            <a:avLst>
              <a:gd name="adj1" fmla="val -39409"/>
              <a:gd name="adj2" fmla="val 109019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Scientist: Whatevs!  We’ve got lots of data and cool algorithms – best prediction wins!!!!  </a:t>
            </a:r>
          </a:p>
        </p:txBody>
      </p:sp>
    </p:spTree>
    <p:extLst>
      <p:ext uri="{BB962C8B-B14F-4D97-AF65-F5344CB8AC3E}">
        <p14:creationId xmlns:p14="http://schemas.microsoft.com/office/powerpoint/2010/main" val="197006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5" y="-303291"/>
            <a:ext cx="8645758" cy="1155888"/>
          </a:xfrm>
        </p:spPr>
        <p:txBody>
          <a:bodyPr>
            <a:normAutofit/>
          </a:bodyPr>
          <a:lstStyle/>
          <a:p>
            <a:r>
              <a:rPr lang="en-US" dirty="0"/>
              <a:t>Deployment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94000" y="-9313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61055" y="723539"/>
            <a:ext cx="834813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One critical aspect of every data science exercise in business:</a:t>
            </a:r>
          </a:p>
          <a:p>
            <a:pPr marL="0" indent="0" algn="ctr">
              <a:buNone/>
            </a:pPr>
            <a:r>
              <a:rPr lang="en-US" i="1" dirty="0"/>
              <a:t>What action will be taken?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10308" y="1812832"/>
            <a:ext cx="5403330" cy="3918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sz="1800" dirty="0"/>
              <a:t>Models don’t have business value until they get into production</a:t>
            </a:r>
          </a:p>
          <a:p>
            <a:pPr lvl="1"/>
            <a:r>
              <a:rPr lang="en-US" sz="1600" dirty="0"/>
              <a:t>Deployment decisions can effect the impact of the model </a:t>
            </a:r>
          </a:p>
          <a:p>
            <a:pPr marL="342900" lvl="1" indent="0">
              <a:buNone/>
            </a:pPr>
            <a:endParaRPr lang="en-US" sz="1800" dirty="0"/>
          </a:p>
          <a:p>
            <a:pPr marL="342900" lvl="1" indent="0">
              <a:buNone/>
            </a:pPr>
            <a:endParaRPr lang="en-US" sz="1800" dirty="0"/>
          </a:p>
          <a:p>
            <a:r>
              <a:rPr lang="en-US" sz="1800" dirty="0"/>
              <a:t>Deployment always has surprises! </a:t>
            </a:r>
          </a:p>
          <a:p>
            <a:pPr lvl="1"/>
            <a:r>
              <a:rPr lang="en-US" sz="1600" dirty="0"/>
              <a:t>Deploy slowly with pilot studies, and A/B testing</a:t>
            </a:r>
          </a:p>
          <a:p>
            <a:pPr lvl="1"/>
            <a:r>
              <a:rPr lang="en-US" sz="1600" dirty="0"/>
              <a:t>Careful monitoring and feedback loops</a:t>
            </a:r>
            <a:endParaRPr lang="en-US" sz="1800" dirty="0"/>
          </a:p>
          <a:p>
            <a:pPr marL="342900" lvl="1" indent="0">
              <a:buNone/>
            </a:pPr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F839E7-BA76-C254-7EA9-CFEBE99318D3}"/>
              </a:ext>
            </a:extLst>
          </p:cNvPr>
          <p:cNvSpPr txBox="1"/>
          <p:nvPr/>
        </p:nvSpPr>
        <p:spPr>
          <a:xfrm>
            <a:off x="739723" y="5445851"/>
            <a:ext cx="7990797" cy="707886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DS teams and deployment teams (engineers, DevOps, QA, ..) should be integrated from the start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B6D3D2-5682-A1E8-331F-8A690417E81E}"/>
              </a:ext>
            </a:extLst>
          </p:cNvPr>
          <p:cNvSpPr txBox="1"/>
          <p:nvPr/>
        </p:nvSpPr>
        <p:spPr>
          <a:xfrm>
            <a:off x="-31170" y="4994020"/>
            <a:ext cx="34731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[machine learning engineers deploying a model]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40B7D9-F08C-5D5D-4D69-B1EC34EFA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70" y="1762205"/>
            <a:ext cx="314325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92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 build="p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Iterate 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F09370-2AB5-BC40-BAE2-1F9EF7747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910" y="923043"/>
            <a:ext cx="6123709" cy="536502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80E63E-CBEA-DFE9-B69D-24E495282D9A}"/>
              </a:ext>
            </a:extLst>
          </p:cNvPr>
          <p:cNvSpPr/>
          <p:nvPr/>
        </p:nvSpPr>
        <p:spPr bwMode="auto">
          <a:xfrm rot="20077575">
            <a:off x="914748" y="1805041"/>
            <a:ext cx="2257425" cy="1019175"/>
          </a:xfrm>
          <a:prstGeom prst="roundRect">
            <a:avLst/>
          </a:prstGeom>
          <a:solidFill>
            <a:schemeClr val="accent1">
              <a:alpha val="78121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 Problem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2E1EE21-620B-45B9-0689-7A3A1EC2B0F8}"/>
              </a:ext>
            </a:extLst>
          </p:cNvPr>
          <p:cNvSpPr/>
          <p:nvPr/>
        </p:nvSpPr>
        <p:spPr bwMode="auto">
          <a:xfrm rot="2051206">
            <a:off x="3434069" y="2040214"/>
            <a:ext cx="2257425" cy="1019175"/>
          </a:xfrm>
          <a:prstGeom prst="roundRect">
            <a:avLst/>
          </a:prstGeom>
          <a:solidFill>
            <a:schemeClr val="accent1">
              <a:alpha val="81684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55DD04F-E442-483A-F10D-F5AA57B5EBC1}"/>
              </a:ext>
            </a:extLst>
          </p:cNvPr>
          <p:cNvSpPr/>
          <p:nvPr/>
        </p:nvSpPr>
        <p:spPr bwMode="auto">
          <a:xfrm rot="19552248">
            <a:off x="3116290" y="4075479"/>
            <a:ext cx="2257425" cy="1019175"/>
          </a:xfrm>
          <a:prstGeom prst="roundRect">
            <a:avLst/>
          </a:prstGeom>
          <a:solidFill>
            <a:schemeClr val="accent1">
              <a:alpha val="81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Analysis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C27D057-1D4C-4C8D-41A8-0F5B6050F253}"/>
              </a:ext>
            </a:extLst>
          </p:cNvPr>
          <p:cNvSpPr/>
          <p:nvPr/>
        </p:nvSpPr>
        <p:spPr bwMode="auto">
          <a:xfrm rot="2487894">
            <a:off x="720653" y="3843499"/>
            <a:ext cx="2122291" cy="940673"/>
          </a:xfrm>
          <a:prstGeom prst="roundRect">
            <a:avLst/>
          </a:prstGeom>
          <a:solidFill>
            <a:schemeClr val="accent1">
              <a:alpha val="82278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Action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F22619A-D3FC-BFC7-679A-9BBFF2DE32CF}"/>
              </a:ext>
            </a:extLst>
          </p:cNvPr>
          <p:cNvGrpSpPr/>
          <p:nvPr/>
        </p:nvGrpSpPr>
        <p:grpSpPr>
          <a:xfrm>
            <a:off x="573821" y="855750"/>
            <a:ext cx="5415674" cy="5348432"/>
            <a:chOff x="697197" y="849658"/>
            <a:chExt cx="5415674" cy="5348432"/>
          </a:xfrm>
        </p:grpSpPr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96556C9C-3D27-5AB4-2F9B-210F1CF5C3B0}"/>
                </a:ext>
              </a:extLst>
            </p:cNvPr>
            <p:cNvSpPr/>
            <p:nvPr/>
          </p:nvSpPr>
          <p:spPr bwMode="auto">
            <a:xfrm flipH="1" flipV="1">
              <a:off x="764439" y="856342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Arc 15">
              <a:extLst>
                <a:ext uri="{FF2B5EF4-FFF2-40B4-BE49-F238E27FC236}">
                  <a16:creationId xmlns:a16="http://schemas.microsoft.com/office/drawing/2014/main" id="{C4AF8C01-DB59-9611-8F6B-F2725A0A4449}"/>
                </a:ext>
              </a:extLst>
            </p:cNvPr>
            <p:cNvSpPr/>
            <p:nvPr/>
          </p:nvSpPr>
          <p:spPr bwMode="auto">
            <a:xfrm>
              <a:off x="697197" y="856342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9CB2DEE9-9CA2-0C44-C0F7-1917FA468ABC}"/>
                </a:ext>
              </a:extLst>
            </p:cNvPr>
            <p:cNvSpPr/>
            <p:nvPr/>
          </p:nvSpPr>
          <p:spPr bwMode="auto">
            <a:xfrm flipV="1">
              <a:off x="719216" y="856342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Arc 17">
              <a:extLst>
                <a:ext uri="{FF2B5EF4-FFF2-40B4-BE49-F238E27FC236}">
                  <a16:creationId xmlns:a16="http://schemas.microsoft.com/office/drawing/2014/main" id="{78A8CF3D-3A70-3A5F-CEC5-3D911BC87275}"/>
                </a:ext>
              </a:extLst>
            </p:cNvPr>
            <p:cNvSpPr/>
            <p:nvPr/>
          </p:nvSpPr>
          <p:spPr bwMode="auto">
            <a:xfrm rot="16200000">
              <a:off x="720210" y="947874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8260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0E2DF-BB3D-263C-959B-E656C3885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Framework – 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3CD1C-B629-045D-FF46-AAE649EC3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334250" cy="968826"/>
          </a:xfrm>
        </p:spPr>
        <p:txBody>
          <a:bodyPr/>
          <a:lstStyle/>
          <a:p>
            <a:r>
              <a:rPr lang="en-US" dirty="0"/>
              <a:t>Back to Nadia…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C39716-490C-57CC-C79A-480DB6B21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43EE5-C987-588E-EBD7-114DDB329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3870" y="1255284"/>
            <a:ext cx="5228609" cy="458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536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1DC7B8-712B-5C05-F6B1-7BA58A0C4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43297A-C9D0-E2CD-1B7B-FFB5C6F7E9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6356" y="1769441"/>
            <a:ext cx="5642043" cy="914400"/>
          </a:xfrm>
        </p:spPr>
        <p:txBody>
          <a:bodyPr/>
          <a:lstStyle/>
          <a:p>
            <a:r>
              <a:rPr lang="en-US" dirty="0"/>
              <a:t>Data Science - Terminology</a:t>
            </a:r>
          </a:p>
        </p:txBody>
      </p:sp>
    </p:spTree>
    <p:extLst>
      <p:ext uri="{BB962C8B-B14F-4D97-AF65-F5344CB8AC3E}">
        <p14:creationId xmlns:p14="http://schemas.microsoft.com/office/powerpoint/2010/main" val="30870990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A05755-D954-9A4F-BEC2-6A47BB3E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 Science Tasks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6DE0A2-0DC6-4E9E-EFB2-EADDCABC8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2137619"/>
            <a:ext cx="3028950" cy="1377298"/>
          </a:xfrm>
          <a:ln>
            <a:solidFill>
              <a:schemeClr val="accent2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sz="2000" dirty="0">
                <a:latin typeface="Arial" charset="0"/>
              </a:rPr>
              <a:t>There is a specific, quantifiable </a:t>
            </a:r>
            <a:r>
              <a:rPr lang="en-US" sz="2000" u="sng" dirty="0">
                <a:latin typeface="Arial" charset="0"/>
              </a:rPr>
              <a:t>target</a:t>
            </a:r>
            <a:r>
              <a:rPr lang="en-US" sz="2000" dirty="0">
                <a:latin typeface="Arial" charset="0"/>
              </a:rPr>
              <a:t> that we are interested in or trying to predict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0655C-162B-44D4-72A1-C5227A7BBA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ABBEE3BA-F264-1746-880E-39AD601DF2B1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C11A517-095A-1829-DB6C-40146A5130FC}"/>
              </a:ext>
            </a:extLst>
          </p:cNvPr>
          <p:cNvSpPr/>
          <p:nvPr/>
        </p:nvSpPr>
        <p:spPr bwMode="auto">
          <a:xfrm>
            <a:off x="1262062" y="1302335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C4934C-EF7B-5F83-FDB4-886CFBC71F7A}"/>
              </a:ext>
            </a:extLst>
          </p:cNvPr>
          <p:cNvSpPr/>
          <p:nvPr/>
        </p:nvSpPr>
        <p:spPr bwMode="auto">
          <a:xfrm>
            <a:off x="4833937" y="1309270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Unsupervised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DCEDAD74-E2B1-29A1-645F-0CB61283DE90}"/>
              </a:ext>
            </a:extLst>
          </p:cNvPr>
          <p:cNvSpPr txBox="1">
            <a:spLocks/>
          </p:cNvSpPr>
          <p:nvPr/>
        </p:nvSpPr>
        <p:spPr bwMode="auto">
          <a:xfrm>
            <a:off x="860177" y="4270296"/>
            <a:ext cx="3329550" cy="80997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None/>
            </a:pPr>
            <a:r>
              <a:rPr lang="en-US" sz="1600" kern="0" dirty="0"/>
              <a:t>Predict whether a customer will buy our product based on her browsing habits of our website!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53A65FD1-D0CF-95EE-1F60-97A98DB9DB75}"/>
              </a:ext>
            </a:extLst>
          </p:cNvPr>
          <p:cNvSpPr txBox="1">
            <a:spLocks/>
          </p:cNvSpPr>
          <p:nvPr/>
        </p:nvSpPr>
        <p:spPr bwMode="auto">
          <a:xfrm>
            <a:off x="4629150" y="2132113"/>
            <a:ext cx="3028950" cy="1377298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FontTx/>
              <a:buNone/>
            </a:pPr>
            <a:r>
              <a:rPr lang="en-US" kern="0" dirty="0">
                <a:latin typeface="Arial" charset="0"/>
              </a:rPr>
              <a:t>There is no such target, we are just trying to understand the data</a:t>
            </a:r>
            <a:endParaRPr lang="en-US" kern="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C6400C-22CE-D28B-1F50-4E0D49E4CD72}"/>
              </a:ext>
            </a:extLst>
          </p:cNvPr>
          <p:cNvCxnSpPr>
            <a:cxnSpLocks/>
          </p:cNvCxnSpPr>
          <p:nvPr/>
        </p:nvCxnSpPr>
        <p:spPr bwMode="auto">
          <a:xfrm>
            <a:off x="2530062" y="3616055"/>
            <a:ext cx="0" cy="501738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DF9DC284-A989-4472-DAAD-60AB3F53E016}"/>
              </a:ext>
            </a:extLst>
          </p:cNvPr>
          <p:cNvSpPr txBox="1">
            <a:spLocks/>
          </p:cNvSpPr>
          <p:nvPr/>
        </p:nvSpPr>
        <p:spPr bwMode="auto">
          <a:xfrm>
            <a:off x="4572000" y="4288376"/>
            <a:ext cx="3329548" cy="90846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None/>
            </a:pPr>
            <a:r>
              <a:rPr lang="en-US" sz="1600" kern="0" dirty="0"/>
              <a:t>Segment customer base into clusters that help define broad customer types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1FBA4DA-D797-85FE-9505-B129833CF80E}"/>
              </a:ext>
            </a:extLst>
          </p:cNvPr>
          <p:cNvCxnSpPr>
            <a:cxnSpLocks/>
          </p:cNvCxnSpPr>
          <p:nvPr/>
        </p:nvCxnSpPr>
        <p:spPr bwMode="auto">
          <a:xfrm>
            <a:off x="6236774" y="3616055"/>
            <a:ext cx="0" cy="501738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F31A25D-3245-7B63-6F5A-42C866DFE5F1}"/>
              </a:ext>
            </a:extLst>
          </p:cNvPr>
          <p:cNvSpPr txBox="1"/>
          <p:nvPr/>
        </p:nvSpPr>
        <p:spPr>
          <a:xfrm rot="19098744">
            <a:off x="32397" y="3601482"/>
            <a:ext cx="1362809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Predictive!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EF6432-72F1-7D8F-05D6-91FE7AEFE1FD}"/>
              </a:ext>
            </a:extLst>
          </p:cNvPr>
          <p:cNvSpPr txBox="1"/>
          <p:nvPr/>
        </p:nvSpPr>
        <p:spPr>
          <a:xfrm rot="2715969">
            <a:off x="7290527" y="3563670"/>
            <a:ext cx="1511568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Descriptive!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00D526-E791-9FB6-74F5-F5A1A2942503}"/>
              </a:ext>
            </a:extLst>
          </p:cNvPr>
          <p:cNvSpPr txBox="1"/>
          <p:nvPr/>
        </p:nvSpPr>
        <p:spPr>
          <a:xfrm>
            <a:off x="1155955" y="5806175"/>
            <a:ext cx="2737994" cy="56630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Most data science algorithms</a:t>
            </a:r>
          </a:p>
          <a:p>
            <a:pPr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(e.g. decision trees, Regression)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A75B6E3-9272-97F5-49B8-E6BFBDC33B91}"/>
              </a:ext>
            </a:extLst>
          </p:cNvPr>
          <p:cNvCxnSpPr>
            <a:cxnSpLocks/>
          </p:cNvCxnSpPr>
          <p:nvPr/>
        </p:nvCxnSpPr>
        <p:spPr bwMode="auto">
          <a:xfrm>
            <a:off x="2466975" y="5197465"/>
            <a:ext cx="0" cy="501738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019721-4B60-843E-19A3-DF86026A64A2}"/>
              </a:ext>
            </a:extLst>
          </p:cNvPr>
          <p:cNvCxnSpPr>
            <a:cxnSpLocks/>
          </p:cNvCxnSpPr>
          <p:nvPr/>
        </p:nvCxnSpPr>
        <p:spPr bwMode="auto">
          <a:xfrm>
            <a:off x="6372919" y="5266303"/>
            <a:ext cx="0" cy="501738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D5826E1-B956-7399-DBB4-BFC09D96B58C}"/>
              </a:ext>
            </a:extLst>
          </p:cNvPr>
          <p:cNvSpPr txBox="1"/>
          <p:nvPr/>
        </p:nvSpPr>
        <p:spPr>
          <a:xfrm>
            <a:off x="5490422" y="5837500"/>
            <a:ext cx="1881841" cy="82484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marL="285750" indent="-28575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Visualization</a:t>
            </a:r>
          </a:p>
          <a:p>
            <a:pPr marL="285750" indent="-28575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Segmentation</a:t>
            </a:r>
          </a:p>
          <a:p>
            <a:pPr marL="285750" indent="-28575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227109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  <p:bldP spid="7" grpId="0" animBg="1"/>
      <p:bldP spid="8" grpId="0" animBg="1"/>
      <p:bldP spid="2" grpId="0" animBg="1"/>
      <p:bldP spid="3" grpId="0" animBg="1"/>
      <p:bldP spid="13" grpId="0" animBg="1"/>
      <p:bldP spid="17" grpId="0" animBg="1"/>
      <p:bldP spid="18" grpId="0" animBg="1"/>
      <p:bldP spid="9" grpId="0" animBg="1"/>
      <p:bldP spid="1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BB5D-439A-6F14-5043-EFA7839BA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9CF85-5299-7992-4D07-8FBD21F5F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163" y="2438401"/>
            <a:ext cx="1824038" cy="990599"/>
          </a:xfrm>
          <a:ln>
            <a:solidFill>
              <a:schemeClr val="accent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dirty="0"/>
              <a:t>Prediction variable is categorical (perhaps binary)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5748D3-7319-52C4-4E33-5272B6C47A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553200" y="5659440"/>
            <a:ext cx="2133600" cy="476250"/>
          </a:xfrm>
        </p:spPr>
        <p:txBody>
          <a:bodyPr/>
          <a:lstStyle/>
          <a:p>
            <a:fld id="{ABBEE3BA-F264-1746-880E-39AD601DF2B1}" type="slidenum">
              <a:rPr lang="en-US" smtClean="0"/>
              <a:t>25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4E9C94C-56CB-F2B6-2839-4518305F6A01}"/>
              </a:ext>
            </a:extLst>
          </p:cNvPr>
          <p:cNvSpPr/>
          <p:nvPr/>
        </p:nvSpPr>
        <p:spPr bwMode="auto">
          <a:xfrm>
            <a:off x="3157537" y="1092785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E42687E-A6F3-EA9D-5085-8E6C22D2DCCB}"/>
              </a:ext>
            </a:extLst>
          </p:cNvPr>
          <p:cNvSpPr/>
          <p:nvPr/>
        </p:nvSpPr>
        <p:spPr bwMode="auto">
          <a:xfrm>
            <a:off x="538163" y="1853231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Classification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B3ADFE3-4394-A3CF-6311-547B8F7EBE45}"/>
              </a:ext>
            </a:extLst>
          </p:cNvPr>
          <p:cNvSpPr/>
          <p:nvPr/>
        </p:nvSpPr>
        <p:spPr bwMode="auto">
          <a:xfrm>
            <a:off x="2643186" y="1853230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Regression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0E1E6EB-3217-E2DE-8342-345C59F037E0}"/>
              </a:ext>
            </a:extLst>
          </p:cNvPr>
          <p:cNvSpPr/>
          <p:nvPr/>
        </p:nvSpPr>
        <p:spPr bwMode="auto">
          <a:xfrm>
            <a:off x="4729162" y="1853230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Time series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E56B918-B45D-F6A2-C432-D415F4F9F575}"/>
              </a:ext>
            </a:extLst>
          </p:cNvPr>
          <p:cNvSpPr/>
          <p:nvPr/>
        </p:nvSpPr>
        <p:spPr bwMode="auto">
          <a:xfrm>
            <a:off x="6707981" y="1853230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Other…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0AFCB27-4292-D386-9DFA-CEDEBFECBCFB}"/>
              </a:ext>
            </a:extLst>
          </p:cNvPr>
          <p:cNvSpPr txBox="1">
            <a:spLocks/>
          </p:cNvSpPr>
          <p:nvPr/>
        </p:nvSpPr>
        <p:spPr bwMode="auto">
          <a:xfrm>
            <a:off x="2643186" y="2438401"/>
            <a:ext cx="1824038" cy="990599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FontTx/>
              <a:buNone/>
            </a:pPr>
            <a:r>
              <a:rPr lang="en-US" sz="1400" kern="0" dirty="0"/>
              <a:t>Prediction variable is numeric - continuous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9B968C8-EF5C-C8FF-A475-5C68284C91BB}"/>
              </a:ext>
            </a:extLst>
          </p:cNvPr>
          <p:cNvSpPr txBox="1">
            <a:spLocks/>
          </p:cNvSpPr>
          <p:nvPr/>
        </p:nvSpPr>
        <p:spPr bwMode="auto">
          <a:xfrm>
            <a:off x="4700587" y="2438401"/>
            <a:ext cx="1824038" cy="954544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ClrTx/>
              <a:buFontTx/>
              <a:buNone/>
            </a:pPr>
            <a:r>
              <a:rPr lang="en-US" sz="1400" kern="0" dirty="0"/>
              <a:t>Data are time-based: forecasting into future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E8332BD-4E31-AEE3-C4D2-B435920CD804}"/>
              </a:ext>
            </a:extLst>
          </p:cNvPr>
          <p:cNvSpPr txBox="1">
            <a:spLocks/>
          </p:cNvSpPr>
          <p:nvPr/>
        </p:nvSpPr>
        <p:spPr bwMode="auto">
          <a:xfrm>
            <a:off x="6677025" y="2438401"/>
            <a:ext cx="1824038" cy="990599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ClrTx/>
              <a:buFontTx/>
              <a:buNone/>
            </a:pPr>
            <a:r>
              <a:rPr lang="en-US" sz="1400" kern="0" dirty="0"/>
              <a:t>Predicting text or media…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4FBB3AF-6685-9FDA-C029-D7E9AB941066}"/>
              </a:ext>
            </a:extLst>
          </p:cNvPr>
          <p:cNvSpPr/>
          <p:nvPr/>
        </p:nvSpPr>
        <p:spPr bwMode="auto">
          <a:xfrm>
            <a:off x="647700" y="3843339"/>
            <a:ext cx="1714501" cy="1676399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Will the loan applicant default on their loan? 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44F4FE0-FA63-B4A7-8EFE-E166B08BB2C3}"/>
              </a:ext>
            </a:extLst>
          </p:cNvPr>
          <p:cNvSpPr/>
          <p:nvPr/>
        </p:nvSpPr>
        <p:spPr bwMode="auto">
          <a:xfrm>
            <a:off x="2697954" y="3814764"/>
            <a:ext cx="1714501" cy="1704975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much money will this customer spend on my product next year?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2E86FCB-1AD1-06B6-D3D9-EDAB1BDCAF29}"/>
              </a:ext>
            </a:extLst>
          </p:cNvPr>
          <p:cNvSpPr/>
          <p:nvPr/>
        </p:nvSpPr>
        <p:spPr bwMode="auto">
          <a:xfrm>
            <a:off x="4700587" y="3814763"/>
            <a:ext cx="1714501" cy="1704975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will the DJIA close at next month? 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139E4D7-BA39-A1B8-AAF6-49618CD3B43A}"/>
              </a:ext>
            </a:extLst>
          </p:cNvPr>
          <p:cNvSpPr/>
          <p:nvPr/>
        </p:nvSpPr>
        <p:spPr bwMode="auto">
          <a:xfrm>
            <a:off x="6677025" y="3829050"/>
            <a:ext cx="1714501" cy="1704975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should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my customer care chatbot say next? 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3CD3F96-5276-6C4B-0B73-98C97CF158F5}"/>
              </a:ext>
            </a:extLst>
          </p:cNvPr>
          <p:cNvSpPr txBox="1"/>
          <p:nvPr/>
        </p:nvSpPr>
        <p:spPr>
          <a:xfrm>
            <a:off x="1354951" y="5956206"/>
            <a:ext cx="61150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cut and dried…tasks can fall between categories</a:t>
            </a:r>
          </a:p>
        </p:txBody>
      </p:sp>
    </p:spTree>
    <p:extLst>
      <p:ext uri="{BB962C8B-B14F-4D97-AF65-F5344CB8AC3E}">
        <p14:creationId xmlns:p14="http://schemas.microsoft.com/office/powerpoint/2010/main" val="175704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7" grpId="0" animBg="1"/>
      <p:bldP spid="9" grpId="0" animBg="1"/>
      <p:bldP spid="10" grpId="0" animBg="1"/>
      <p:bldP spid="11" grpId="0" animBg="1"/>
      <p:bldP spid="11" grpId="1" animBg="1"/>
      <p:bldP spid="12" grpId="0" animBg="1"/>
      <p:bldP spid="13" grpId="0" animBg="1"/>
      <p:bldP spid="14" grpId="0" animBg="1"/>
      <p:bldP spid="14" grpId="1" animBg="1"/>
      <p:bldP spid="18" grpId="0" animBg="1"/>
      <p:bldP spid="20" grpId="0" animBg="1"/>
      <p:bldP spid="21" grpId="0" animBg="1"/>
      <p:bldP spid="22" grpId="0" animBg="1"/>
      <p:bldP spid="22" grpId="1" animBg="1"/>
      <p:bldP spid="2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4DC31-F3C8-BA8B-CD2C-CECF0482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6AB4C-866F-9FCD-BB85-8863A88B3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8699"/>
            <a:ext cx="7620000" cy="729214"/>
          </a:xfrm>
        </p:spPr>
        <p:txBody>
          <a:bodyPr/>
          <a:lstStyle/>
          <a:p>
            <a:r>
              <a:rPr lang="en-US" dirty="0"/>
              <a:t>Loan Applicants – goal is to build a model to assess what factors result in loan default</a:t>
            </a:r>
          </a:p>
          <a:p>
            <a:r>
              <a:rPr lang="en-US" dirty="0"/>
              <a:t>Data: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4E31C-4597-9F40-8723-7A44CD6BB7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26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2D88CED-E09C-2C7F-C46A-30BF66390D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1159001"/>
              </p:ext>
            </p:extLst>
          </p:nvPr>
        </p:nvGraphicFramePr>
        <p:xfrm>
          <a:off x="956469" y="2131060"/>
          <a:ext cx="7231062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5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62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40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Industry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02/13/04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29/06/13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14/08/09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01/01/07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23/12/11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19/0512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34CE7B8-8488-20B8-3DDF-FB8E77487FEF}"/>
              </a:ext>
            </a:extLst>
          </p:cNvPr>
          <p:cNvSpPr txBox="1"/>
          <p:nvPr/>
        </p:nvSpPr>
        <p:spPr>
          <a:xfrm>
            <a:off x="2743200" y="5059860"/>
            <a:ext cx="3417923" cy="76944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 or unsupervised?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Classification or regression?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5B7561-FD83-2E50-67CA-D7AC554C1604}"/>
              </a:ext>
            </a:extLst>
          </p:cNvPr>
          <p:cNvSpPr txBox="1"/>
          <p:nvPr/>
        </p:nvSpPr>
        <p:spPr>
          <a:xfrm>
            <a:off x="2684530" y="6096582"/>
            <a:ext cx="3476593" cy="40011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action might we take??</a:t>
            </a:r>
          </a:p>
        </p:txBody>
      </p:sp>
    </p:spTree>
    <p:extLst>
      <p:ext uri="{BB962C8B-B14F-4D97-AF65-F5344CB8AC3E}">
        <p14:creationId xmlns:p14="http://schemas.microsoft.com/office/powerpoint/2010/main" val="1969137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4DC31-F3C8-BA8B-CD2C-CECF0482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6AB4C-866F-9FCD-BB85-8863A88B3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8699"/>
            <a:ext cx="7620000" cy="729214"/>
          </a:xfrm>
        </p:spPr>
        <p:txBody>
          <a:bodyPr/>
          <a:lstStyle/>
          <a:p>
            <a:r>
              <a:rPr lang="en-US" dirty="0"/>
              <a:t>Loan Applicants – goal is to build a model to assess what factors result in loan default</a:t>
            </a:r>
          </a:p>
          <a:p>
            <a:r>
              <a:rPr lang="en-US" dirty="0"/>
              <a:t>Data: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4E31C-4597-9F40-8723-7A44CD6BB7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27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2D88CED-E09C-2C7F-C46A-30BF66390D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0010574"/>
              </p:ext>
            </p:extLst>
          </p:nvPr>
        </p:nvGraphicFramePr>
        <p:xfrm>
          <a:off x="1455737" y="2974745"/>
          <a:ext cx="7393883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323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24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21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2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23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23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Industry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02/13/04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29/06/13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14/08/09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01/01/07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23/12/11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19/0512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5F381A5-8FDB-3CFE-63CB-C9D3F2690FC0}"/>
              </a:ext>
            </a:extLst>
          </p:cNvPr>
          <p:cNvSpPr txBox="1"/>
          <p:nvPr/>
        </p:nvSpPr>
        <p:spPr>
          <a:xfrm>
            <a:off x="542925" y="460057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660499-CC03-EEF4-4CCA-EF1646F5F1B1}"/>
              </a:ext>
            </a:extLst>
          </p:cNvPr>
          <p:cNvSpPr txBox="1"/>
          <p:nvPr/>
        </p:nvSpPr>
        <p:spPr>
          <a:xfrm>
            <a:off x="7573962" y="2118953"/>
            <a:ext cx="1275657" cy="68326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Target</a:t>
            </a:r>
          </a:p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Dependent Variable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7DEB5E-A95B-4854-24E9-D4AA27420D2A}"/>
              </a:ext>
            </a:extLst>
          </p:cNvPr>
          <p:cNvSpPr txBox="1"/>
          <p:nvPr/>
        </p:nvSpPr>
        <p:spPr>
          <a:xfrm>
            <a:off x="134435" y="3846522"/>
            <a:ext cx="1227640" cy="108337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Observations</a:t>
            </a:r>
          </a:p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Instances</a:t>
            </a:r>
          </a:p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Points</a:t>
            </a:r>
          </a:p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F1ED1-A8EC-D8AD-ABD0-D64942DCD3D7}"/>
              </a:ext>
            </a:extLst>
          </p:cNvPr>
          <p:cNvSpPr txBox="1"/>
          <p:nvPr/>
        </p:nvSpPr>
        <p:spPr>
          <a:xfrm>
            <a:off x="2649837" y="1739966"/>
            <a:ext cx="4648200" cy="116339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</a:t>
            </a:r>
          </a:p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Attributes</a:t>
            </a:r>
          </a:p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</a:p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Independent Variables</a:t>
            </a:r>
          </a:p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B3DAEA-6AF0-87ED-4434-8DF539018A57}"/>
              </a:ext>
            </a:extLst>
          </p:cNvPr>
          <p:cNvSpPr txBox="1"/>
          <p:nvPr/>
        </p:nvSpPr>
        <p:spPr>
          <a:xfrm>
            <a:off x="1570038" y="2559797"/>
            <a:ext cx="803874" cy="276999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D246E-51CB-0B0D-760A-7E09B795D6C1}"/>
              </a:ext>
            </a:extLst>
          </p:cNvPr>
          <p:cNvSpPr txBox="1"/>
          <p:nvPr/>
        </p:nvSpPr>
        <p:spPr>
          <a:xfrm>
            <a:off x="4946306" y="6273225"/>
            <a:ext cx="4127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157DF9-3208-B060-C460-B0576954D790}"/>
              </a:ext>
            </a:extLst>
          </p:cNvPr>
          <p:cNvSpPr txBox="1"/>
          <p:nvPr/>
        </p:nvSpPr>
        <p:spPr>
          <a:xfrm>
            <a:off x="8009466" y="6251467"/>
            <a:ext cx="6773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4E85F206-32A6-0810-212C-7C23C1CE6BE1}"/>
              </a:ext>
            </a:extLst>
          </p:cNvPr>
          <p:cNvSpPr/>
          <p:nvPr/>
        </p:nvSpPr>
        <p:spPr bwMode="auto">
          <a:xfrm rot="16200000">
            <a:off x="4896796" y="3453289"/>
            <a:ext cx="476248" cy="4878089"/>
          </a:xfrm>
          <a:prstGeom prst="leftBrace">
            <a:avLst>
              <a:gd name="adj1" fmla="val 8333"/>
              <a:gd name="adj2" fmla="val 50478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1F6E75E6-34F4-5C41-DDED-BF793C0C5A2A}"/>
              </a:ext>
            </a:extLst>
          </p:cNvPr>
          <p:cNvSpPr/>
          <p:nvPr/>
        </p:nvSpPr>
        <p:spPr bwMode="auto">
          <a:xfrm rot="16200000">
            <a:off x="7967311" y="5432272"/>
            <a:ext cx="476248" cy="962730"/>
          </a:xfrm>
          <a:prstGeom prst="leftBrace">
            <a:avLst>
              <a:gd name="adj1" fmla="val 8333"/>
              <a:gd name="adj2" fmla="val 50478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018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7" grpId="0"/>
      <p:bldP spid="12" grpId="0"/>
      <p:bldP spid="13" grpId="0" animBg="1"/>
      <p:bldP spid="1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E9C3C-75B4-2C1E-6254-453B691E6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  <a:defRPr/>
            </a:pPr>
            <a:r>
              <a:rPr lang="en-US" dirty="0"/>
              <a:t>Model:  takes features as inputs, gives a prediction as an output</a:t>
            </a:r>
            <a:endParaRPr lang="en-US" b="0" dirty="0"/>
          </a:p>
          <a:p>
            <a:pPr eaLnBrk="1" hangingPunct="1">
              <a:buFont typeface="Wingdings" pitchFamily="2" charset="2"/>
              <a:buNone/>
              <a:defRPr/>
            </a:pPr>
            <a:endParaRPr lang="en-US" sz="2800" dirty="0"/>
          </a:p>
        </p:txBody>
      </p:sp>
      <p:sp>
        <p:nvSpPr>
          <p:cNvPr id="4102" name="Rectangle 5"/>
          <p:cNvSpPr>
            <a:spLocks noChangeArrowheads="1"/>
          </p:cNvSpPr>
          <p:nvPr/>
        </p:nvSpPr>
        <p:spPr bwMode="auto">
          <a:xfrm>
            <a:off x="4926144" y="5348906"/>
            <a:ext cx="3954757" cy="902736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Classification Model: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 Age &gt; 45, predict No Default</a:t>
            </a:r>
          </a:p>
        </p:txBody>
      </p:sp>
      <p:sp>
        <p:nvSpPr>
          <p:cNvPr id="4103" name="Line 6"/>
          <p:cNvSpPr>
            <a:spLocks noChangeShapeType="1"/>
          </p:cNvSpPr>
          <p:nvPr/>
        </p:nvSpPr>
        <p:spPr bwMode="auto">
          <a:xfrm>
            <a:off x="4221480" y="5792654"/>
            <a:ext cx="533400" cy="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04" name="Rectangle 7"/>
          <p:cNvSpPr>
            <a:spLocks noChangeArrowheads="1"/>
          </p:cNvSpPr>
          <p:nvPr/>
        </p:nvSpPr>
        <p:spPr bwMode="auto">
          <a:xfrm>
            <a:off x="1638300" y="5152574"/>
            <a:ext cx="2514600" cy="12954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Algorithm: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Inputs features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Outputs prediction</a:t>
            </a:r>
          </a:p>
          <a:p>
            <a:pPr marL="257175" indent="-257175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05" name="Line 8"/>
          <p:cNvSpPr>
            <a:spLocks noChangeShapeType="1"/>
          </p:cNvSpPr>
          <p:nvPr/>
        </p:nvSpPr>
        <p:spPr bwMode="auto">
          <a:xfrm>
            <a:off x="2895600" y="4572000"/>
            <a:ext cx="0" cy="53340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3488907"/>
              </p:ext>
            </p:extLst>
          </p:nvPr>
        </p:nvGraphicFramePr>
        <p:xfrm>
          <a:off x="457200" y="1928946"/>
          <a:ext cx="7231062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5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62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40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Industry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02/13/04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29/06/13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14/08/09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01/01/07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23/12/11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19/0512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0967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104775" y="101590"/>
            <a:ext cx="7667625" cy="520680"/>
          </a:xfrm>
        </p:spPr>
        <p:txBody>
          <a:bodyPr/>
          <a:lstStyle/>
          <a:p>
            <a:pPr algn="l" eaLnBrk="1" hangingPunct="1">
              <a:defRPr/>
            </a:pPr>
            <a:r>
              <a:rPr lang="en-US" sz="3200" dirty="0"/>
              <a:t>Supervised Models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04800" y="1219200"/>
            <a:ext cx="8229600" cy="3124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2" charset="2"/>
              <a:buNone/>
              <a:defRPr/>
            </a:pPr>
            <a:r>
              <a:rPr lang="en-US" sz="2400" b="1" dirty="0">
                <a:solidFill>
                  <a:schemeClr val="folHlink"/>
                </a:solidFill>
              </a:rPr>
              <a:t>	</a:t>
            </a:r>
            <a:endParaRPr lang="en-US" sz="2400" dirty="0"/>
          </a:p>
        </p:txBody>
      </p:sp>
      <p:sp>
        <p:nvSpPr>
          <p:cNvPr id="12293" name="Rectangle 5"/>
          <p:cNvSpPr>
            <a:spLocks noChangeArrowheads="1"/>
          </p:cNvSpPr>
          <p:nvPr/>
        </p:nvSpPr>
        <p:spPr bwMode="auto">
          <a:xfrm>
            <a:off x="4572000" y="4697183"/>
            <a:ext cx="4267200" cy="12149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Balance &gt;= 50K and Age &gt; 45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 Default = ‘no’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Else Default = ‘yes’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5619750" y="1387485"/>
            <a:ext cx="3047999" cy="119377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Names starts with M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 Default = ‘yes’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Else Default = ‘no’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5324475" y="3011477"/>
            <a:ext cx="3409950" cy="91442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Age is inversely proportional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default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304800" y="1524000"/>
          <a:ext cx="4419599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5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40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847625F-2207-1AC7-A336-C2A2A0B73272}"/>
              </a:ext>
            </a:extLst>
          </p:cNvPr>
          <p:cNvSpPr txBox="1"/>
          <p:nvPr/>
        </p:nvSpPr>
        <p:spPr>
          <a:xfrm>
            <a:off x="518395" y="783253"/>
            <a:ext cx="7439504" cy="4094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buFont typeface="Wingdings" pitchFamily="2" charset="2"/>
              <a:buNone/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sz="1600" dirty="0"/>
              <a:t>A model can be any function that takes inputs and makes a predictive output</a:t>
            </a:r>
          </a:p>
          <a:p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ECDD-45F9-46CB-4088-6322CA0F92BA}"/>
              </a:ext>
            </a:extLst>
          </p:cNvPr>
          <p:cNvSpPr txBox="1"/>
          <p:nvPr/>
        </p:nvSpPr>
        <p:spPr>
          <a:xfrm>
            <a:off x="422911" y="4395371"/>
            <a:ext cx="3794760" cy="738664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model allows you to make predictions for cases you have not seen before (assuming the same data attributes)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B12A5D-DF5B-FD21-CA54-5BC9649DA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138" y="5186006"/>
            <a:ext cx="1136215" cy="112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65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3" grpId="0" animBg="1"/>
      <p:bldP spid="8" grpId="0" animBg="1"/>
      <p:bldP spid="11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18E93-BCBA-42D6-519F-D6A331F29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58" y="71875"/>
            <a:ext cx="3813717" cy="729214"/>
          </a:xfrm>
        </p:spPr>
        <p:txBody>
          <a:bodyPr/>
          <a:lstStyle/>
          <a:p>
            <a:r>
              <a:rPr lang="en-US" dirty="0"/>
              <a:t>Why Data Science?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F6ABD1E-482B-CA52-5012-EDDE726D9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663" y="996027"/>
            <a:ext cx="3434576" cy="4865945"/>
          </a:xfrm>
        </p:spPr>
        <p:txBody>
          <a:bodyPr/>
          <a:lstStyle/>
          <a:p>
            <a:r>
              <a:rPr lang="en-US" i="1" dirty="0"/>
              <a:t>Best jobs in America:</a:t>
            </a:r>
          </a:p>
          <a:p>
            <a:endParaRPr lang="en-US" i="1" dirty="0"/>
          </a:p>
          <a:p>
            <a:r>
              <a:rPr lang="en-US" i="1" dirty="0"/>
              <a:t>Data Literacy </a:t>
            </a:r>
            <a:r>
              <a:rPr lang="en-US" dirty="0"/>
              <a:t>will help you in almost any job</a:t>
            </a:r>
          </a:p>
          <a:p>
            <a:endParaRPr lang="en-US" dirty="0"/>
          </a:p>
          <a:p>
            <a:r>
              <a:rPr lang="en-US" dirty="0"/>
              <a:t>Opportunities all along the technical / management scale</a:t>
            </a:r>
          </a:p>
          <a:p>
            <a:endParaRPr lang="en-US" dirty="0"/>
          </a:p>
          <a:p>
            <a:r>
              <a:rPr lang="en-US" dirty="0"/>
              <a:t>Data Science has propelled some of the most successful companies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B2567C-BED5-0DAE-70D0-82E3357190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C50098-3DEA-D818-0C5B-722DC90FEA0B}"/>
              </a:ext>
            </a:extLst>
          </p:cNvPr>
          <p:cNvSpPr txBox="1"/>
          <p:nvPr/>
        </p:nvSpPr>
        <p:spPr>
          <a:xfrm>
            <a:off x="1734948" y="6329461"/>
            <a:ext cx="1618776" cy="307777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Source: Glassdoor</a:t>
            </a:r>
          </a:p>
        </p:txBody>
      </p:sp>
      <p:pic>
        <p:nvPicPr>
          <p:cNvPr id="7" name="Picture 6" descr="A table of jobs&#10;&#10;Description automatically generated">
            <a:extLst>
              <a:ext uri="{FF2B5EF4-FFF2-40B4-BE49-F238E27FC236}">
                <a16:creationId xmlns:a16="http://schemas.microsoft.com/office/drawing/2014/main" id="{5962D923-3DEF-1AC5-F3D2-C6F4EE2B6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0624" y="143720"/>
            <a:ext cx="5140713" cy="672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64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1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-64968"/>
            <a:ext cx="7644898" cy="663148"/>
          </a:xfrm>
        </p:spPr>
        <p:txBody>
          <a:bodyPr>
            <a:noAutofit/>
          </a:bodyPr>
          <a:lstStyle/>
          <a:p>
            <a:pPr algn="l" eaLnBrk="1" hangingPunct="1">
              <a:defRPr/>
            </a:pPr>
            <a:r>
              <a:rPr lang="en-US" sz="3200" dirty="0"/>
              <a:t>Back to the process …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752600"/>
            <a:ext cx="6660932" cy="4990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A177F2-A83F-7048-AF40-499B6D2F8407}"/>
              </a:ext>
            </a:extLst>
          </p:cNvPr>
          <p:cNvSpPr txBox="1"/>
          <p:nvPr/>
        </p:nvSpPr>
        <p:spPr>
          <a:xfrm>
            <a:off x="5120438" y="4796135"/>
            <a:ext cx="155876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Prediction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60D7C9-5BBB-014D-80B6-6B87CCF5B5AA}"/>
              </a:ext>
            </a:extLst>
          </p:cNvPr>
          <p:cNvSpPr txBox="1"/>
          <p:nvPr/>
        </p:nvSpPr>
        <p:spPr>
          <a:xfrm>
            <a:off x="7065221" y="4825342"/>
            <a:ext cx="1785268" cy="487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Decision/Action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2E80A2E-A0DA-074D-903B-6865F75F0A09}"/>
              </a:ext>
            </a:extLst>
          </p:cNvPr>
          <p:cNvGrpSpPr/>
          <p:nvPr/>
        </p:nvGrpSpPr>
        <p:grpSpPr>
          <a:xfrm>
            <a:off x="6585857" y="5383517"/>
            <a:ext cx="2022807" cy="338554"/>
            <a:chOff x="6585857" y="5383517"/>
            <a:chExt cx="2022807" cy="338554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6DFFF50A-F371-EA41-BE9C-CB61A0CBA6BA}"/>
                </a:ext>
              </a:extLst>
            </p:cNvPr>
            <p:cNvCxnSpPr>
              <a:cxnSpLocks/>
            </p:cNvCxnSpPr>
            <p:nvPr/>
          </p:nvCxnSpPr>
          <p:spPr>
            <a:xfrm>
              <a:off x="6585857" y="5550188"/>
              <a:ext cx="47936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1268E8-BA58-CC4F-99C1-BE31855A2D23}"/>
                </a:ext>
              </a:extLst>
            </p:cNvPr>
            <p:cNvSpPr txBox="1"/>
            <p:nvPr/>
          </p:nvSpPr>
          <p:spPr>
            <a:xfrm>
              <a:off x="7311514" y="5383517"/>
              <a:ext cx="12971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sz="1600" b="1" dirty="0"/>
                <a:t>“Send offer”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E7492B88-FF83-9C49-8384-64D7563C5245}"/>
              </a:ext>
            </a:extLst>
          </p:cNvPr>
          <p:cNvSpPr/>
          <p:nvPr/>
        </p:nvSpPr>
        <p:spPr>
          <a:xfrm>
            <a:off x="76200" y="1295400"/>
            <a:ext cx="8534400" cy="32004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461B1A-5EEE-124B-84A9-7983CCF36103}"/>
              </a:ext>
            </a:extLst>
          </p:cNvPr>
          <p:cNvSpPr txBox="1"/>
          <p:nvPr/>
        </p:nvSpPr>
        <p:spPr>
          <a:xfrm>
            <a:off x="6168514" y="3371476"/>
            <a:ext cx="2286000" cy="72819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data science / Learning / Training the model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A1802C-99D8-9E49-AB92-66282D8260B1}"/>
              </a:ext>
            </a:extLst>
          </p:cNvPr>
          <p:cNvSpPr txBox="1"/>
          <p:nvPr/>
        </p:nvSpPr>
        <p:spPr>
          <a:xfrm>
            <a:off x="6679197" y="6276778"/>
            <a:ext cx="1931403" cy="4001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Using the model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A03235-AD7C-354B-A08A-117FBEC93C50}"/>
              </a:ext>
            </a:extLst>
          </p:cNvPr>
          <p:cNvSpPr/>
          <p:nvPr/>
        </p:nvSpPr>
        <p:spPr>
          <a:xfrm>
            <a:off x="76200" y="4648200"/>
            <a:ext cx="8991600" cy="212406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F17C6C-82DE-4DC3-0D38-8E77DD121341}"/>
              </a:ext>
            </a:extLst>
          </p:cNvPr>
          <p:cNvSpPr txBox="1"/>
          <p:nvPr/>
        </p:nvSpPr>
        <p:spPr>
          <a:xfrm>
            <a:off x="3128367" y="886116"/>
            <a:ext cx="2887265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Predictive analytics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4DD2E6-E1D7-2BC1-923E-FDA04E19CEFC}"/>
              </a:ext>
            </a:extLst>
          </p:cNvPr>
          <p:cNvSpPr txBox="1"/>
          <p:nvPr/>
        </p:nvSpPr>
        <p:spPr>
          <a:xfrm>
            <a:off x="7644898" y="43714"/>
            <a:ext cx="1063112" cy="307777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DSB Fig2-1</a:t>
            </a:r>
          </a:p>
        </p:txBody>
      </p:sp>
    </p:spTree>
    <p:extLst>
      <p:ext uri="{BB962C8B-B14F-4D97-AF65-F5344CB8AC3E}">
        <p14:creationId xmlns:p14="http://schemas.microsoft.com/office/powerpoint/2010/main" val="38215125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8" grpId="0" animBg="1"/>
      <p:bldP spid="14" grpId="0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679AE-DFDC-B46A-B6A9-6478F9E50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 Use Case:  Nadia / </a:t>
            </a:r>
            <a:r>
              <a:rPr lang="en-US" dirty="0" err="1"/>
              <a:t>MegaTelCo</a:t>
            </a:r>
            <a:r>
              <a:rPr lang="en-US" dirty="0"/>
              <a:t>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C057C-ACF1-4BBD-C5DF-99E24FF55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3995" y="3813423"/>
            <a:ext cx="7541230" cy="2908052"/>
          </a:xfrm>
        </p:spPr>
        <p:txBody>
          <a:bodyPr/>
          <a:lstStyle/>
          <a:p>
            <a:r>
              <a:rPr lang="en-US" sz="1800" dirty="0"/>
              <a:t>What is the business goal?</a:t>
            </a:r>
          </a:p>
          <a:p>
            <a:r>
              <a:rPr lang="en-US" sz="1800" dirty="0"/>
              <a:t>What is the specific goal of the data science task/model?</a:t>
            </a:r>
          </a:p>
          <a:p>
            <a:r>
              <a:rPr lang="en-US" sz="1800" dirty="0"/>
              <a:t>What questions might you have for Nadia? </a:t>
            </a:r>
          </a:p>
          <a:p>
            <a:r>
              <a:rPr lang="en-US" sz="1800" dirty="0"/>
              <a:t>What will be the output of the the data science exercise? What action will you take? </a:t>
            </a:r>
          </a:p>
          <a:p>
            <a:r>
              <a:rPr lang="en-US" sz="1800" dirty="0"/>
              <a:t>What data could you collect? On what population? </a:t>
            </a:r>
          </a:p>
          <a:p>
            <a:pPr lvl="1"/>
            <a:r>
              <a:rPr lang="en-US" sz="1600" dirty="0"/>
              <a:t>What are 5 specific features you could collect..</a:t>
            </a:r>
          </a:p>
          <a:p>
            <a:r>
              <a:rPr lang="en-US" sz="1800" dirty="0"/>
              <a:t>How will you measure success?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17DF0-3AF8-DF13-DC74-3A5B87CBE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B8A695-D0CC-D8C9-4B18-E59FCB11713B}"/>
              </a:ext>
            </a:extLst>
          </p:cNvPr>
          <p:cNvSpPr txBox="1"/>
          <p:nvPr/>
        </p:nvSpPr>
        <p:spPr>
          <a:xfrm>
            <a:off x="955497" y="963129"/>
            <a:ext cx="7541230" cy="1477328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Nadia</a:t>
            </a:r>
            <a:r>
              <a:rPr lang="en-US" sz="18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a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Product Manager at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MegaTelCo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one of the largest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telecommunication firms.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MegaTelco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having a major problem with 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net customer churn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their wireless business, and senior leadership has called in Nadia to lead the solution team.  You are the lead data scientist reporting into Nadia.</a:t>
            </a:r>
            <a:endParaRPr lang="en-US" sz="1200" b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40451-A9B0-4CA3-93C3-E9C8B7975B8D}"/>
              </a:ext>
            </a:extLst>
          </p:cNvPr>
          <p:cNvSpPr txBox="1"/>
          <p:nvPr/>
        </p:nvSpPr>
        <p:spPr>
          <a:xfrm>
            <a:off x="955496" y="2667281"/>
            <a:ext cx="7541231" cy="92333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20% of cell-phone customers leave when their contracts expire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Marketing has designed a special retention offer that might be able to convince customers to stay.</a:t>
            </a:r>
            <a:endParaRPr lang="en-US" sz="1200" b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78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1DC7B8-712B-5C05-F6B1-7BA58A0C4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43297A-C9D0-E2CD-1B7B-FFB5C6F7E9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6356" y="1769441"/>
            <a:ext cx="6236403" cy="914400"/>
          </a:xfrm>
        </p:spPr>
        <p:txBody>
          <a:bodyPr/>
          <a:lstStyle/>
          <a:p>
            <a:r>
              <a:rPr lang="en-US" dirty="0"/>
              <a:t>Data Science - Process</a:t>
            </a:r>
          </a:p>
        </p:txBody>
      </p:sp>
    </p:spTree>
    <p:extLst>
      <p:ext uri="{BB962C8B-B14F-4D97-AF65-F5344CB8AC3E}">
        <p14:creationId xmlns:p14="http://schemas.microsoft.com/office/powerpoint/2010/main" val="142773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9" y="-276761"/>
            <a:ext cx="5791200" cy="1155888"/>
          </a:xfrm>
        </p:spPr>
        <p:txBody>
          <a:bodyPr>
            <a:normAutofit/>
          </a:bodyPr>
          <a:lstStyle/>
          <a:p>
            <a:r>
              <a:rPr lang="en-US" dirty="0"/>
              <a:t>Data Science Process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B09E50-24D0-0340-8D63-441092660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1315908"/>
            <a:ext cx="5590309" cy="48977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87435F-B18C-04B1-5618-A39AA94F3795}"/>
              </a:ext>
            </a:extLst>
          </p:cNvPr>
          <p:cNvSpPr txBox="1"/>
          <p:nvPr/>
        </p:nvSpPr>
        <p:spPr>
          <a:xfrm>
            <a:off x="6606540" y="2788920"/>
            <a:ext cx="2023110" cy="1692771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CRISP-DM = 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Cross-Industry Standard Process for Data Mining</a:t>
            </a:r>
          </a:p>
        </p:txBody>
      </p:sp>
    </p:spTree>
    <p:extLst>
      <p:ext uri="{BB962C8B-B14F-4D97-AF65-F5344CB8AC3E}">
        <p14:creationId xmlns:p14="http://schemas.microsoft.com/office/powerpoint/2010/main" val="240527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 Business Understanding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2895600" y="2335857"/>
            <a:ext cx="1371600" cy="63594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A1A40-CCEA-AF44-85B4-D16434F50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447800"/>
            <a:ext cx="6123709" cy="536502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CCEEB53-8EAA-1D4E-B7C4-2B1E9C0CAF69}"/>
              </a:ext>
            </a:extLst>
          </p:cNvPr>
          <p:cNvSpPr/>
          <p:nvPr/>
        </p:nvSpPr>
        <p:spPr>
          <a:xfrm>
            <a:off x="3276600" y="2340890"/>
            <a:ext cx="1371600" cy="63594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44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 txBox="1">
            <a:spLocks noGrp="1"/>
          </p:cNvSpPr>
          <p:nvPr/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fld id="{7C5838A2-92A9-4DF6-A117-6FD176E90AA1}" type="slidenum">
              <a:rPr lang="en-US" sz="1200">
                <a:effectLst>
                  <a:outerShdw blurRad="38100" dist="38100" dir="2700000" algn="tl">
                    <a:srgbClr val="000000"/>
                  </a:outerShdw>
                </a:effectLst>
              </a:rPr>
              <a:pPr algn="r">
                <a:defRPr/>
              </a:pPr>
              <a:t>8</a:t>
            </a:fld>
            <a:endParaRPr lang="en-US" sz="12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7715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33338"/>
            <a:ext cx="8229600" cy="8382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3200" dirty="0"/>
              <a:t>Business Understanding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9090" y="1058322"/>
            <a:ext cx="807719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dirty="0"/>
              <a:t>Data Science should be driven by a key business question</a:t>
            </a:r>
          </a:p>
          <a:p>
            <a:r>
              <a:rPr lang="en-US" dirty="0"/>
              <a:t>Avoid the “big data pipe dream”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30BF62-17EE-9D71-DC2D-338A803FC525}"/>
              </a:ext>
            </a:extLst>
          </p:cNvPr>
          <p:cNvSpPr txBox="1"/>
          <p:nvPr/>
        </p:nvSpPr>
        <p:spPr>
          <a:xfrm>
            <a:off x="977384" y="4305722"/>
            <a:ext cx="79095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Try and break big questions into smaller questions that are answerable by data: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95EF8F-3352-570F-7197-A37DE94817A7}"/>
              </a:ext>
            </a:extLst>
          </p:cNvPr>
          <p:cNvSpPr txBox="1"/>
          <p:nvPr/>
        </p:nvSpPr>
        <p:spPr>
          <a:xfrm>
            <a:off x="126896" y="5265386"/>
            <a:ext cx="4105547" cy="1366528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Big questions: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 we increase revenue?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 we diversify customers?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is customer satisfaction down?</a:t>
            </a:r>
          </a:p>
        </p:txBody>
      </p:sp>
      <p:pic>
        <p:nvPicPr>
          <p:cNvPr id="1026" name="Picture 2" descr="How to Run an Executive Team Meeting">
            <a:extLst>
              <a:ext uri="{FF2B5EF4-FFF2-40B4-BE49-F238E27FC236}">
                <a16:creationId xmlns:a16="http://schemas.microsoft.com/office/drawing/2014/main" id="{DFB39381-14A5-B415-2B49-D8024BBB3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325763"/>
            <a:ext cx="2590923" cy="1728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299ED72E-C22E-8027-51A8-C8D875E5B62C}"/>
              </a:ext>
            </a:extLst>
          </p:cNvPr>
          <p:cNvSpPr/>
          <p:nvPr/>
        </p:nvSpPr>
        <p:spPr bwMode="auto">
          <a:xfrm>
            <a:off x="3272971" y="2367633"/>
            <a:ext cx="2289687" cy="707885"/>
          </a:xfrm>
          <a:prstGeom prst="wedgeRoundRectCallout">
            <a:avLst>
              <a:gd name="adj1" fmla="val -63848"/>
              <a:gd name="adj2" fmla="val 80298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Let’s tell our data scientists to use AI to raise revenue and cut costs!!</a:t>
            </a:r>
          </a:p>
        </p:txBody>
      </p:sp>
      <p:pic>
        <p:nvPicPr>
          <p:cNvPr id="1028" name="Picture 4" descr="Team Of Executives Giving High Five To Each Other In The Office Stock  Photo, Picture and Royalty Free Image. Image 81565874.">
            <a:extLst>
              <a:ext uri="{FF2B5EF4-FFF2-40B4-BE49-F238E27FC236}">
                <a16:creationId xmlns:a16="http://schemas.microsoft.com/office/drawing/2014/main" id="{7939F8F3-71A0-3D56-3228-B12B1A75A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022" y="2428832"/>
            <a:ext cx="2575262" cy="171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7A7554-EB99-2C50-68FA-B2F1217874D0}"/>
              </a:ext>
            </a:extLst>
          </p:cNvPr>
          <p:cNvSpPr txBox="1"/>
          <p:nvPr/>
        </p:nvSpPr>
        <p:spPr>
          <a:xfrm>
            <a:off x="4377687" y="5013608"/>
            <a:ext cx="4639417" cy="1717393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Smaller (specific, answerable) questions: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are the properties of high performing stores? 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population segments are buying less?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strategies reduce customer service hold times?</a:t>
            </a:r>
          </a:p>
        </p:txBody>
      </p:sp>
    </p:spTree>
    <p:extLst>
      <p:ext uri="{BB962C8B-B14F-4D97-AF65-F5344CB8AC3E}">
        <p14:creationId xmlns:p14="http://schemas.microsoft.com/office/powerpoint/2010/main" val="26293549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3" grpId="0" animBg="1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121" y="-219726"/>
            <a:ext cx="8645758" cy="1155888"/>
          </a:xfrm>
        </p:spPr>
        <p:txBody>
          <a:bodyPr>
            <a:normAutofit/>
          </a:bodyPr>
          <a:lstStyle/>
          <a:p>
            <a:r>
              <a:rPr lang="en-US" dirty="0"/>
              <a:t>Business Understanding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29363" y="54460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40182" y="857506"/>
            <a:ext cx="865453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Put the problem into context…ask questions…be creative!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94000" y="-9313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68866" y="2828810"/>
            <a:ext cx="4419600" cy="2451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dirty="0"/>
              <a:t>What is the goal of the solution?</a:t>
            </a:r>
          </a:p>
          <a:p>
            <a:r>
              <a:rPr lang="en-US" dirty="0"/>
              <a:t>What data is available?</a:t>
            </a:r>
          </a:p>
          <a:p>
            <a:r>
              <a:rPr lang="en-US" dirty="0"/>
              <a:t>What constraints exist?</a:t>
            </a:r>
          </a:p>
          <a:p>
            <a:r>
              <a:rPr lang="en-US" dirty="0"/>
              <a:t>How do we evaluate?</a:t>
            </a:r>
          </a:p>
          <a:p>
            <a:r>
              <a:rPr lang="en-US" dirty="0"/>
              <a:t>What does success look like?</a:t>
            </a:r>
          </a:p>
          <a:p>
            <a:r>
              <a:rPr lang="en-US" dirty="0"/>
              <a:t>How will people act on the results?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11346" y="2046613"/>
            <a:ext cx="278630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Be prepared to ask…</a:t>
            </a:r>
          </a:p>
        </p:txBody>
      </p:sp>
      <p:sp>
        <p:nvSpPr>
          <p:cNvPr id="12" name="Right Arrow 11"/>
          <p:cNvSpPr/>
          <p:nvPr/>
        </p:nvSpPr>
        <p:spPr>
          <a:xfrm>
            <a:off x="4822336" y="3553393"/>
            <a:ext cx="812800" cy="28786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6350143" y="3062537"/>
            <a:ext cx="1845732" cy="524933"/>
            <a:chOff x="6079067" y="2082800"/>
            <a:chExt cx="1507066" cy="524933"/>
          </a:xfrm>
          <a:solidFill>
            <a:srgbClr val="00B0F0"/>
          </a:solidFill>
        </p:grpSpPr>
        <p:sp>
          <p:nvSpPr>
            <p:cNvPr id="13" name="Rounded Rectangle 12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30792" y="2136496"/>
              <a:ext cx="982133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Sales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350146" y="3661491"/>
            <a:ext cx="1845729" cy="524933"/>
            <a:chOff x="6079067" y="2082800"/>
            <a:chExt cx="1507066" cy="524933"/>
          </a:xfrm>
          <a:solidFill>
            <a:srgbClr val="00B0F0"/>
          </a:solidFill>
        </p:grpSpPr>
        <p:sp>
          <p:nvSpPr>
            <p:cNvPr id="17" name="Rounded Rectangle 16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163733" y="2133602"/>
              <a:ext cx="1354666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Marketing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367083" y="4254149"/>
            <a:ext cx="1845729" cy="524933"/>
            <a:chOff x="6079067" y="2082800"/>
            <a:chExt cx="1557865" cy="524933"/>
          </a:xfrm>
          <a:solidFill>
            <a:srgbClr val="00B0F0"/>
          </a:solidFill>
        </p:grpSpPr>
        <p:sp>
          <p:nvSpPr>
            <p:cNvPr id="20" name="Rounded Rectangle 19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129866" y="2133602"/>
              <a:ext cx="1507066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Technology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367082" y="4829871"/>
            <a:ext cx="1845729" cy="524933"/>
            <a:chOff x="6079067" y="2082800"/>
            <a:chExt cx="1557864" cy="524933"/>
          </a:xfrm>
          <a:solidFill>
            <a:srgbClr val="00B0F0"/>
          </a:solidFill>
        </p:grpSpPr>
        <p:sp>
          <p:nvSpPr>
            <p:cNvPr id="23" name="Rounded Rectangle 22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163732" y="2133602"/>
              <a:ext cx="1473199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Operations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350143" y="2472974"/>
            <a:ext cx="1845733" cy="524933"/>
            <a:chOff x="6079067" y="2082800"/>
            <a:chExt cx="1507066" cy="524933"/>
          </a:xfrm>
          <a:solidFill>
            <a:srgbClr val="00B0F0"/>
          </a:solidFill>
        </p:grpSpPr>
        <p:sp>
          <p:nvSpPr>
            <p:cNvPr id="26" name="Rounded Rectangle 25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163733" y="2133602"/>
              <a:ext cx="1354666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Executive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225CF06-80D5-030F-C7B0-3507849019A9}"/>
              </a:ext>
            </a:extLst>
          </p:cNvPr>
          <p:cNvSpPr txBox="1"/>
          <p:nvPr/>
        </p:nvSpPr>
        <p:spPr>
          <a:xfrm>
            <a:off x="5690953" y="2013394"/>
            <a:ext cx="3204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are the stakeholders?</a:t>
            </a:r>
          </a:p>
        </p:txBody>
      </p:sp>
    </p:spTree>
    <p:extLst>
      <p:ext uri="{BB962C8B-B14F-4D97-AF65-F5344CB8AC3E}">
        <p14:creationId xmlns:p14="http://schemas.microsoft.com/office/powerpoint/2010/main" val="348171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  <p:bldP spid="11" grpId="0"/>
      <p:bldP spid="12" grpId="0" animBg="1"/>
      <p:bldP spid="3" grpId="0"/>
    </p:bldLst>
  </p:timing>
</p:sld>
</file>

<file path=ppt/theme/theme1.xml><?xml version="1.0" encoding="utf-8"?>
<a:theme xmlns:a="http://schemas.openxmlformats.org/drawingml/2006/main" name="1_SBE10">
  <a:themeElements>
    <a:clrScheme name="1_SBE10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SBE10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8E0D30"/>
          </a:buClr>
          <a:buSzTx/>
          <a:buFontTx/>
          <a:buChar char="•"/>
          <a:tabLst/>
          <a:defRPr kumimoji="0" sz="3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Arial" pitchFamily="34" charset="0"/>
          </a:defRPr>
        </a:defPPr>
      </a:lstStyle>
    </a:spDef>
    <a:lnDef>
      <a:spPr bwMode="auto">
        <a:ln>
          <a:headEnd type="none" w="med" len="med"/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indent="0" algn="l">
          <a:buNone/>
          <a:defRPr sz="2000" dirty="0" smtClean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defRPr>
        </a:defPPr>
      </a:lstStyle>
    </a:txDef>
  </a:objectDefaults>
  <a:extraClrSchemeLst>
    <a:extraClrScheme>
      <a:clrScheme name="1_SBE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TV-style" id="{97F7E644-0680-354E-B94C-077C4D6F367B}" vid="{8BAA50B1-2891-D74F-8D65-DDDB6E48B9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CTV-style</Template>
  <TotalTime>47111</TotalTime>
  <Words>3188</Words>
  <Application>Microsoft Macintosh PowerPoint</Application>
  <PresentationFormat>On-screen Show (4:3)</PresentationFormat>
  <Paragraphs>650</Paragraphs>
  <Slides>30</Slides>
  <Notes>28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knowledge-regular</vt:lpstr>
      <vt:lpstr>Tahoma</vt:lpstr>
      <vt:lpstr>Times New Roman</vt:lpstr>
      <vt:lpstr>Wingdings</vt:lpstr>
      <vt:lpstr>1_SBE10</vt:lpstr>
      <vt:lpstr>Topic 2  – Intro to Data Science</vt:lpstr>
      <vt:lpstr>What is Data Science? </vt:lpstr>
      <vt:lpstr>Why Data Science?</vt:lpstr>
      <vt:lpstr>Our First Use Case:  Nadia / MegaTelCo Churn</vt:lpstr>
      <vt:lpstr>PowerPoint Presentation</vt:lpstr>
      <vt:lpstr>Data Science Process</vt:lpstr>
      <vt:lpstr>CRISP:  Business Understanding</vt:lpstr>
      <vt:lpstr>Business Understanding</vt:lpstr>
      <vt:lpstr>Business Understanding</vt:lpstr>
      <vt:lpstr>CRISP: Data Understanding</vt:lpstr>
      <vt:lpstr>Data</vt:lpstr>
      <vt:lpstr>CRISP: Data Preparation for Modeling</vt:lpstr>
      <vt:lpstr>Training and Test sets</vt:lpstr>
      <vt:lpstr>Training and Test sets</vt:lpstr>
      <vt:lpstr>CRISP: Modelling</vt:lpstr>
      <vt:lpstr>CRISP: Evaluation</vt:lpstr>
      <vt:lpstr>CRISP - Evaluation</vt:lpstr>
      <vt:lpstr>Bias in Machine Learning</vt:lpstr>
      <vt:lpstr>CRISP: Deployment</vt:lpstr>
      <vt:lpstr>Deployment</vt:lpstr>
      <vt:lpstr>Iterate …</vt:lpstr>
      <vt:lpstr>Data Science Framework – In Action</vt:lpstr>
      <vt:lpstr>PowerPoint Presentation</vt:lpstr>
      <vt:lpstr>Types of Data Science Tasks</vt:lpstr>
      <vt:lpstr>Supervised Learning </vt:lpstr>
      <vt:lpstr> Example</vt:lpstr>
      <vt:lpstr>Supervised example</vt:lpstr>
      <vt:lpstr>Model</vt:lpstr>
      <vt:lpstr>Supervised Models</vt:lpstr>
      <vt:lpstr>Back to the process 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volinsky</dc:creator>
  <cp:lastModifiedBy>chris volinsky</cp:lastModifiedBy>
  <cp:revision>68</cp:revision>
  <cp:lastPrinted>2024-08-20T17:36:31Z</cp:lastPrinted>
  <dcterms:created xsi:type="dcterms:W3CDTF">2023-07-07T20:20:38Z</dcterms:created>
  <dcterms:modified xsi:type="dcterms:W3CDTF">2025-02-13T00:47:57Z</dcterms:modified>
</cp:coreProperties>
</file>

<file path=docProps/thumbnail.jpeg>
</file>